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28"/>
  </p:notesMasterIdLst>
  <p:sldIdLst>
    <p:sldId id="256" r:id="rId2"/>
    <p:sldId id="257" r:id="rId3"/>
    <p:sldId id="258" r:id="rId4"/>
    <p:sldId id="259" r:id="rId5"/>
    <p:sldId id="283" r:id="rId6"/>
    <p:sldId id="284" r:id="rId7"/>
    <p:sldId id="305" r:id="rId8"/>
    <p:sldId id="286" r:id="rId9"/>
    <p:sldId id="287" r:id="rId10"/>
    <p:sldId id="306" r:id="rId11"/>
    <p:sldId id="307" r:id="rId12"/>
    <p:sldId id="308" r:id="rId13"/>
    <p:sldId id="309" r:id="rId14"/>
    <p:sldId id="310" r:id="rId15"/>
    <p:sldId id="311" r:id="rId16"/>
    <p:sldId id="312" r:id="rId17"/>
    <p:sldId id="313" r:id="rId18"/>
    <p:sldId id="314" r:id="rId19"/>
    <p:sldId id="315" r:id="rId20"/>
    <p:sldId id="316" r:id="rId21"/>
    <p:sldId id="317" r:id="rId22"/>
    <p:sldId id="318" r:id="rId23"/>
    <p:sldId id="319" r:id="rId24"/>
    <p:sldId id="320" r:id="rId25"/>
    <p:sldId id="321" r:id="rId26"/>
    <p:sldId id="322" r:id="rId2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90"/>
    <p:restoredTop sz="94632"/>
  </p:normalViewPr>
  <p:slideViewPr>
    <p:cSldViewPr>
      <p:cViewPr varScale="1">
        <p:scale>
          <a:sx n="106" d="100"/>
          <a:sy n="106" d="100"/>
        </p:scale>
        <p:origin x="1800" y="1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D4EBF8AF-1C6E-41F4-B0E9-48FA6FA408C7}" type="datetimeFigureOut">
              <a:rPr lang="ar-SA" smtClean="0"/>
              <a:pPr/>
              <a:t>4 ذو القعدة، 1447</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5C711A1-1F27-4F10-A45E-25935A884627}"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C2FAC4-C440-47E8-A5D2-D9830EA1ACAC}" type="slidenum">
              <a:rPr lang="en-US" smtClean="0"/>
              <a:pPr/>
              <a:t>14</a:t>
            </a:fld>
            <a:endParaRPr lang="en-US"/>
          </a:p>
        </p:txBody>
      </p:sp>
      <p:sp>
        <p:nvSpPr>
          <p:cNvPr id="5" name="Footer Placeholder 4"/>
          <p:cNvSpPr>
            <a:spLocks noGrp="1"/>
          </p:cNvSpPr>
          <p:nvPr>
            <p:ph type="ftr" sz="quarter" idx="11"/>
          </p:nvPr>
        </p:nvSpPr>
        <p:spPr/>
        <p:txBody>
          <a:bodyPr/>
          <a:lstStyle/>
          <a:p>
            <a:r>
              <a:rPr lang="en-US"/>
              <a:t>Basic Immunology 360MLT-3</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3">
        <a:schemeClr val="bg1"/>
      </p:bgRef>
    </p:bg>
    <p:spTree>
      <p:nvGrpSpPr>
        <p:cNvPr id="1" name=""/>
        <p:cNvGrpSpPr/>
        <p:nvPr/>
      </p:nvGrpSpPr>
      <p:grpSpPr>
        <a:xfrm>
          <a:off x="0" y="0"/>
          <a:ext cx="0" cy="0"/>
          <a:chOff x="0" y="0"/>
          <a:chExt cx="0" cy="0"/>
        </a:xfrm>
      </p:grpSpPr>
      <p:sp>
        <p:nvSpPr>
          <p:cNvPr id="12" name="مستطيل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مستطيل مستدير الزوايا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عنوان فرعي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28" name="عنصر نائب للتاريخ 27"/>
          <p:cNvSpPr>
            <a:spLocks noGrp="1"/>
          </p:cNvSpPr>
          <p:nvPr>
            <p:ph type="dt" sz="half" idx="10"/>
          </p:nvPr>
        </p:nvSpPr>
        <p:spPr/>
        <p:txBody>
          <a:bodyPr/>
          <a:lstStyle/>
          <a:p>
            <a:fld id="{49FC2CEF-F70C-48BF-A292-406A9D2698A6}" type="datetime1">
              <a:rPr lang="en-US" smtClean="0"/>
              <a:pPr/>
              <a:t>4/20/26</a:t>
            </a:fld>
            <a:endParaRPr lang="ar-SA"/>
          </a:p>
        </p:txBody>
      </p:sp>
      <p:sp>
        <p:nvSpPr>
          <p:cNvPr id="17" name="عنصر نائب للتذييل 16"/>
          <p:cNvSpPr>
            <a:spLocks noGrp="1"/>
          </p:cNvSpPr>
          <p:nvPr>
            <p:ph type="ftr" sz="quarter" idx="11"/>
          </p:nvPr>
        </p:nvSpPr>
        <p:spPr/>
        <p:txBody>
          <a:bodyPr/>
          <a:lstStyle/>
          <a:p>
            <a:endParaRPr lang="ar-SA"/>
          </a:p>
        </p:txBody>
      </p:sp>
      <p:sp>
        <p:nvSpPr>
          <p:cNvPr id="29" name="عنصر نائب لرقم الشريحة 28"/>
          <p:cNvSpPr>
            <a:spLocks noGrp="1"/>
          </p:cNvSpPr>
          <p:nvPr>
            <p:ph type="sldNum" sz="quarter" idx="12"/>
          </p:nvPr>
        </p:nvSpPr>
        <p:spPr/>
        <p:txBody>
          <a:bodyPr lIns="0" tIns="0" rIns="0" bIns="0">
            <a:noAutofit/>
          </a:bodyPr>
          <a:lstStyle>
            <a:lvl1pPr>
              <a:defRPr sz="1400">
                <a:solidFill>
                  <a:srgbClr val="FFFFFF"/>
                </a:solidFill>
              </a:defRPr>
            </a:lvl1pPr>
          </a:lstStyle>
          <a:p>
            <a:fld id="{0B34F065-1154-456A-91E3-76DE8E75E17B}" type="slidenum">
              <a:rPr lang="ar-SA" smtClean="0"/>
              <a:pPr/>
              <a:t>‹#›</a:t>
            </a:fld>
            <a:endParaRPr lang="ar-SA"/>
          </a:p>
        </p:txBody>
      </p:sp>
      <p:sp>
        <p:nvSpPr>
          <p:cNvPr id="7" name="مستطيل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ar-SA"/>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6DDA9486-8309-44F4-BE19-B0E13708D0A4}" type="datetime1">
              <a:rPr lang="en-US" smtClean="0"/>
              <a:pPr/>
              <a:t>4/20/26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41"/>
            <a:ext cx="2011680" cy="5851525"/>
          </a:xfrm>
        </p:spPr>
        <p:txBody>
          <a:bodyPr vert="eaVert"/>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914400" y="274640"/>
            <a:ext cx="5562600" cy="5851525"/>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459AE432-1046-4D7C-A753-F21D3145BAB6}" type="datetime1">
              <a:rPr lang="en-US" smtClean="0"/>
              <a:pPr/>
              <a:t>4/20/26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0C1CBD87-E041-4138-B18A-DB54E1756B1B}" type="datetime1">
              <a:rPr lang="en-US" smtClean="0"/>
              <a:pPr/>
              <a:t>4/20/26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
        <p:nvSpPr>
          <p:cNvPr id="8" name="عنصر نائب للمحتوى 7"/>
          <p:cNvSpPr>
            <a:spLocks noGrp="1"/>
          </p:cNvSpPr>
          <p:nvPr>
            <p:ph sz="quarter" idx="1"/>
          </p:nvPr>
        </p:nvSpPr>
        <p:spPr>
          <a:xfrm>
            <a:off x="914400" y="1447800"/>
            <a:ext cx="7772400" cy="4572000"/>
          </a:xfrm>
        </p:spPr>
        <p:txBody>
          <a:bodyPr vert="horz"/>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1"/>
      </p:bgRef>
    </p:bg>
    <p:spTree>
      <p:nvGrpSpPr>
        <p:cNvPr id="1" name=""/>
        <p:cNvGrpSpPr/>
        <p:nvPr/>
      </p:nvGrpSpPr>
      <p:grpSpPr>
        <a:xfrm>
          <a:off x="0" y="0"/>
          <a:ext cx="0" cy="0"/>
          <a:chOff x="0" y="0"/>
          <a:chExt cx="0" cy="0"/>
        </a:xfrm>
      </p:grpSpPr>
      <p:sp>
        <p:nvSpPr>
          <p:cNvPr id="11" name="مستطيل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مستطيل مستدير الزوايا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722313" y="952500"/>
            <a:ext cx="7772400" cy="1362075"/>
          </a:xfrm>
        </p:spPr>
        <p:txBody>
          <a:bodyPr anchor="b" anchorCtr="0"/>
          <a:lstStyle>
            <a:lvl1pPr algn="l">
              <a:buNone/>
              <a:defRPr sz="4000" b="0" cap="none"/>
            </a:lvl1pPr>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a:t>انقر لتحرير أنماط النص الرئيسي</a:t>
            </a:r>
          </a:p>
        </p:txBody>
      </p:sp>
      <p:sp>
        <p:nvSpPr>
          <p:cNvPr id="4" name="عنصر نائب للتاريخ 3"/>
          <p:cNvSpPr>
            <a:spLocks noGrp="1"/>
          </p:cNvSpPr>
          <p:nvPr>
            <p:ph type="dt" sz="half" idx="10"/>
          </p:nvPr>
        </p:nvSpPr>
        <p:spPr/>
        <p:txBody>
          <a:bodyPr/>
          <a:lstStyle/>
          <a:p>
            <a:fld id="{13209069-D78B-46C9-831E-7F017709021D}" type="datetime1">
              <a:rPr lang="en-US" smtClean="0"/>
              <a:pPr/>
              <a:t>4/20/26</a:t>
            </a:fld>
            <a:endParaRPr lang="ar-SA"/>
          </a:p>
        </p:txBody>
      </p:sp>
      <p:sp>
        <p:nvSpPr>
          <p:cNvPr id="5" name="عنصر نائب للتذييل 4"/>
          <p:cNvSpPr>
            <a:spLocks noGrp="1"/>
          </p:cNvSpPr>
          <p:nvPr>
            <p:ph type="ftr" sz="quarter" idx="11"/>
          </p:nvPr>
        </p:nvSpPr>
        <p:spPr>
          <a:xfrm>
            <a:off x="800100" y="6172200"/>
            <a:ext cx="4000500" cy="457200"/>
          </a:xfrm>
        </p:spPr>
        <p:txBody>
          <a:bodyPr/>
          <a:lstStyle/>
          <a:p>
            <a:endParaRPr lang="ar-SA"/>
          </a:p>
        </p:txBody>
      </p:sp>
      <p:sp>
        <p:nvSpPr>
          <p:cNvPr id="7" name="مستطيل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146304" y="6208776"/>
            <a:ext cx="457200" cy="457200"/>
          </a:xfrm>
        </p:spPr>
        <p:txBody>
          <a:bodyPr/>
          <a:lstStyle/>
          <a:p>
            <a:fld id="{0B34F065-1154-456A-91E3-76DE8E75E17B}"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A0D372C0-2206-4BB2-9DCC-0F18849C7303}" type="datetime1">
              <a:rPr lang="en-US" smtClean="0"/>
              <a:pPr/>
              <a:t>4/20/26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
        <p:nvSpPr>
          <p:cNvPr id="9" name="عنصر نائب للمحتوى 8"/>
          <p:cNvSpPr>
            <a:spLocks noGrp="1"/>
          </p:cNvSpPr>
          <p:nvPr>
            <p:ph sz="quarter" idx="1"/>
          </p:nvPr>
        </p:nvSpPr>
        <p:spPr>
          <a:xfrm>
            <a:off x="914400" y="1447800"/>
            <a:ext cx="3749040" cy="4572000"/>
          </a:xfrm>
        </p:spPr>
        <p:txBody>
          <a:bodyPr vert="horz"/>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1" name="عنصر نائب للمحتوى 10"/>
          <p:cNvSpPr>
            <a:spLocks noGrp="1"/>
          </p:cNvSpPr>
          <p:nvPr>
            <p:ph sz="quarter" idx="2"/>
          </p:nvPr>
        </p:nvSpPr>
        <p:spPr>
          <a:xfrm>
            <a:off x="4933950" y="1447800"/>
            <a:ext cx="3749040" cy="4572000"/>
          </a:xfrm>
        </p:spPr>
        <p:txBody>
          <a:bodyPr vert="horz"/>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3050"/>
            <a:ext cx="7772400" cy="1143000"/>
          </a:xfrm>
        </p:spPr>
        <p:txBody>
          <a:bodyPr anchor="b" anchorCtr="0"/>
          <a:lstStyle>
            <a:lvl1pPr>
              <a:defRPr/>
            </a:lvl1pPr>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4" name="عنصر نائب للنص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7" name="عنصر نائب للتاريخ 6"/>
          <p:cNvSpPr>
            <a:spLocks noGrp="1"/>
          </p:cNvSpPr>
          <p:nvPr>
            <p:ph type="dt" sz="half" idx="10"/>
          </p:nvPr>
        </p:nvSpPr>
        <p:spPr/>
        <p:txBody>
          <a:bodyPr/>
          <a:lstStyle/>
          <a:p>
            <a:fld id="{45A97431-D759-4BC6-9F7C-0014661F58A0}" type="datetime1">
              <a:rPr lang="en-US" smtClean="0"/>
              <a:pPr/>
              <a:t>4/20/26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
        <p:nvSpPr>
          <p:cNvPr id="11" name="عنصر نائب للمحتوى 10"/>
          <p:cNvSpPr>
            <a:spLocks noGrp="1"/>
          </p:cNvSpPr>
          <p:nvPr>
            <p:ph sz="half" idx="2"/>
          </p:nvPr>
        </p:nvSpPr>
        <p:spPr>
          <a:xfrm>
            <a:off x="914400" y="2247900"/>
            <a:ext cx="3733800" cy="3886200"/>
          </a:xfrm>
        </p:spPr>
        <p:txBody>
          <a:bodyPr vert="horz"/>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3" name="عنصر نائب للمحتوى 12"/>
          <p:cNvSpPr>
            <a:spLocks noGrp="1"/>
          </p:cNvSpPr>
          <p:nvPr>
            <p:ph sz="half" idx="4"/>
          </p:nvPr>
        </p:nvSpPr>
        <p:spPr>
          <a:xfrm>
            <a:off x="4953000" y="2247900"/>
            <a:ext cx="3733800" cy="3886200"/>
          </a:xfrm>
        </p:spPr>
        <p:txBody>
          <a:bodyPr vert="horz"/>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DB2D59E2-ECBD-43D8-BA0F-5389DD6C8F05}" type="datetime1">
              <a:rPr lang="en-US" smtClean="0"/>
              <a:pPr/>
              <a:t>4/20/26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76E5906-FED3-444D-802F-EAC0A81584B3}" type="datetime1">
              <a:rPr lang="en-US" smtClean="0"/>
              <a:pPr/>
              <a:t>4/20/26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8" name="مستطيل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مستطيل مستدير الزوايا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914400" y="273050"/>
            <a:ext cx="7772400" cy="1143000"/>
          </a:xfrm>
        </p:spPr>
        <p:txBody>
          <a:bodyPr anchor="b" anchorCtr="0"/>
          <a:lstStyle>
            <a:lvl1pPr algn="l">
              <a:buNone/>
              <a:defRPr sz="4000" b="0"/>
            </a:lvl1pPr>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ar-SA"/>
              <a:t>انقر لتحرير أنماط النص الرئيسي</a:t>
            </a:r>
          </a:p>
        </p:txBody>
      </p:sp>
      <p:sp>
        <p:nvSpPr>
          <p:cNvPr id="5" name="عنصر نائب للتاريخ 4"/>
          <p:cNvSpPr>
            <a:spLocks noGrp="1"/>
          </p:cNvSpPr>
          <p:nvPr>
            <p:ph type="dt" sz="half" idx="10"/>
          </p:nvPr>
        </p:nvSpPr>
        <p:spPr/>
        <p:txBody>
          <a:bodyPr/>
          <a:lstStyle/>
          <a:p>
            <a:fld id="{288BD1AA-EAD5-4783-9AAC-DEE8260AA497}" type="datetime1">
              <a:rPr lang="en-US" smtClean="0"/>
              <a:pPr/>
              <a:t>4/20/26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
        <p:nvSpPr>
          <p:cNvPr id="11" name="عنصر نائب للمحتوى 10"/>
          <p:cNvSpPr>
            <a:spLocks noGrp="1"/>
          </p:cNvSpPr>
          <p:nvPr>
            <p:ph sz="quarter" idx="1"/>
          </p:nvPr>
        </p:nvSpPr>
        <p:spPr>
          <a:xfrm>
            <a:off x="2971800" y="1600200"/>
            <a:ext cx="5715000" cy="4495800"/>
          </a:xfrm>
        </p:spPr>
        <p:txBody>
          <a:bodyPr vert="horz"/>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ar-SA"/>
              <a:t>انقر لتحرير نمط العنوان الرئيسي</a:t>
            </a:r>
            <a:endParaRPr kumimoji="0" lang="en-US"/>
          </a:p>
        </p:txBody>
      </p:sp>
      <p:sp>
        <p:nvSpPr>
          <p:cNvPr id="4" name="عنصر نائب للنص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ar-SA"/>
              <a:t>انقر لتحرير أنماط النص الرئيسي</a:t>
            </a:r>
          </a:p>
        </p:txBody>
      </p:sp>
      <p:sp>
        <p:nvSpPr>
          <p:cNvPr id="5" name="عنصر نائب للتاريخ 4"/>
          <p:cNvSpPr>
            <a:spLocks noGrp="1"/>
          </p:cNvSpPr>
          <p:nvPr>
            <p:ph type="dt" sz="half" idx="10"/>
          </p:nvPr>
        </p:nvSpPr>
        <p:spPr/>
        <p:txBody>
          <a:bodyPr/>
          <a:lstStyle/>
          <a:p>
            <a:fld id="{4AF28549-24E5-4964-AC25-63337E7E3C1B}" type="datetime1">
              <a:rPr lang="en-US" smtClean="0"/>
              <a:pPr/>
              <a:t>4/20/26</a:t>
            </a:fld>
            <a:endParaRPr lang="ar-SA"/>
          </a:p>
        </p:txBody>
      </p:sp>
      <p:sp>
        <p:nvSpPr>
          <p:cNvPr id="6" name="عنصر نائب للتذييل 5"/>
          <p:cNvSpPr>
            <a:spLocks noGrp="1"/>
          </p:cNvSpPr>
          <p:nvPr>
            <p:ph type="ftr" sz="quarter" idx="11"/>
          </p:nvPr>
        </p:nvSpPr>
        <p:spPr>
          <a:xfrm>
            <a:off x="914400" y="6172200"/>
            <a:ext cx="3886200" cy="457200"/>
          </a:xfrm>
        </p:spPr>
        <p:txBody>
          <a:bodyPr/>
          <a:lstStyle/>
          <a:p>
            <a:endParaRPr lang="ar-SA"/>
          </a:p>
        </p:txBody>
      </p:sp>
      <p:sp>
        <p:nvSpPr>
          <p:cNvPr id="7" name="عنصر نائب لرقم الشريحة 6"/>
          <p:cNvSpPr>
            <a:spLocks noGrp="1"/>
          </p:cNvSpPr>
          <p:nvPr>
            <p:ph type="sldNum" sz="quarter" idx="12"/>
          </p:nvPr>
        </p:nvSpPr>
        <p:spPr>
          <a:xfrm>
            <a:off x="146304" y="6208776"/>
            <a:ext cx="457200" cy="457200"/>
          </a:xfrm>
        </p:spPr>
        <p:txBody>
          <a:bodyPr/>
          <a:lstStyle/>
          <a:p>
            <a:fld id="{0B34F065-1154-456A-91E3-76DE8E75E17B}" type="slidenum">
              <a:rPr lang="ar-SA" smtClean="0"/>
              <a:pPr/>
              <a:t>‹#›</a:t>
            </a:fld>
            <a:endParaRPr lang="ar-SA"/>
          </a:p>
        </p:txBody>
      </p:sp>
      <p:sp>
        <p:nvSpPr>
          <p:cNvPr id="11" name="مستطيل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مستطيل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عنصر نائب للصورة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ar-SA"/>
              <a:t>انقر فوق الرمز لإضافة صورة</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مستطيل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مستطيل مستدير الزوايا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عنصر نائب للعنوان 21"/>
          <p:cNvSpPr>
            <a:spLocks noGrp="1"/>
          </p:cNvSpPr>
          <p:nvPr>
            <p:ph type="title"/>
          </p:nvPr>
        </p:nvSpPr>
        <p:spPr>
          <a:xfrm>
            <a:off x="914400" y="274638"/>
            <a:ext cx="7772400" cy="1143000"/>
          </a:xfrm>
          <a:prstGeom prst="rect">
            <a:avLst/>
          </a:prstGeom>
        </p:spPr>
        <p:txBody>
          <a:bodyPr bIns="91440" anchor="b" anchorCtr="0">
            <a:normAutofit/>
          </a:bodyPr>
          <a:lstStyle/>
          <a:p>
            <a:r>
              <a:rPr kumimoji="0" lang="ar-SA"/>
              <a:t>انقر لتحرير نمط العنوان الرئيسي</a:t>
            </a:r>
            <a:endParaRPr kumimoji="0" lang="en-US"/>
          </a:p>
        </p:txBody>
      </p:sp>
      <p:sp>
        <p:nvSpPr>
          <p:cNvPr id="13" name="عنصر نائب للنص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4" name="عنصر نائب للتاريخ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E8ED974-F6FA-4DDB-B606-C62928B1EB10}" type="datetime1">
              <a:rPr lang="en-US" smtClean="0"/>
              <a:pPr/>
              <a:t>4/20/26</a:t>
            </a:fld>
            <a:endParaRPr lang="ar-SA"/>
          </a:p>
        </p:txBody>
      </p:sp>
      <p:sp>
        <p:nvSpPr>
          <p:cNvPr id="3" name="عنصر نائب للتذييل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ar-SA"/>
          </a:p>
        </p:txBody>
      </p:sp>
      <p:sp>
        <p:nvSpPr>
          <p:cNvPr id="23" name="عنصر نائب لرقم الشريحة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crophage_engulfing_bacteria.jpg" TargetMode="External"/><Relationship Id="rId2" Type="http://schemas.openxmlformats.org/officeDocument/2006/relationships/hyperlink" Target="monocyte.jpg"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macrophage_engulfing_bacteria.jpg" TargetMode="External"/><Relationship Id="rId2" Type="http://schemas.openxmlformats.org/officeDocument/2006/relationships/hyperlink" Target="monocyte.jpg"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basophile%20content.jpg" TargetMode="External"/><Relationship Id="rId2" Type="http://schemas.openxmlformats.org/officeDocument/2006/relationships/hyperlink" Target="basophiles.jpg"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eosinophils%20resist%20parasite%20diagram.jpg" TargetMode="External"/><Relationship Id="rId2" Type="http://schemas.openxmlformats.org/officeDocument/2006/relationships/hyperlink" Target="eosinophils.jpg" TargetMode="External"/><Relationship Id="rId1" Type="http://schemas.openxmlformats.org/officeDocument/2006/relationships/slideLayout" Target="../slideLayouts/slideLayout7.xml"/><Relationship Id="rId5" Type="http://schemas.openxmlformats.org/officeDocument/2006/relationships/hyperlink" Target="eosinophils%20resist%20parasite%20diagram1.jpg" TargetMode="External"/><Relationship Id="rId4" Type="http://schemas.openxmlformats.org/officeDocument/2006/relationships/hyperlink" Target="eosinophils%20resist%20parasite%20diagram2.jpg"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neutrophils%20destroy%20bacterial%20infection.jpg" TargetMode="External"/><Relationship Id="rId2" Type="http://schemas.openxmlformats.org/officeDocument/2006/relationships/hyperlink" Target="neutrophils.jpg"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role%20of%20granulocytes.png"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mast%20cell%20and%20hypersensitivity.jpg" TargetMode="External"/><Relationship Id="rId2" Type="http://schemas.openxmlformats.org/officeDocument/2006/relationships/hyperlink" Target="mast%20cell%20in%20the%20b.v..pn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General%20infection.jpg" TargetMode="External"/><Relationship Id="rId7" Type="http://schemas.openxmlformats.org/officeDocument/2006/relationships/hyperlink" Target="enzootic%20infection.png" TargetMode="External"/><Relationship Id="rId2" Type="http://schemas.openxmlformats.org/officeDocument/2006/relationships/hyperlink" Target="local%20infection.jpg" TargetMode="External"/><Relationship Id="rId1" Type="http://schemas.openxmlformats.org/officeDocument/2006/relationships/slideLayout" Target="../slideLayouts/slideLayout2.xml"/><Relationship Id="rId6" Type="http://schemas.openxmlformats.org/officeDocument/2006/relationships/hyperlink" Target="enzootic%20infection1.png" TargetMode="External"/><Relationship Id="rId5" Type="http://schemas.openxmlformats.org/officeDocument/2006/relationships/hyperlink" Target="sporadic%20infection.jpg" TargetMode="External"/><Relationship Id="rId4" Type="http://schemas.openxmlformats.org/officeDocument/2006/relationships/hyperlink" Target="Latent%20infection.jpg"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Dendritic%20cells%20phagocytosis.png" TargetMode="External"/><Relationship Id="rId2" Type="http://schemas.openxmlformats.org/officeDocument/2006/relationships/hyperlink" Target="Dendritic%20cells.jpg"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Thymus.jpg" TargetMode="External"/><Relationship Id="rId2" Type="http://schemas.openxmlformats.org/officeDocument/2006/relationships/hyperlink" Target="Primary%20Lymphoid%20Organs.jpg"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Bone%20Marrow.jpg"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Spleen.jpg" TargetMode="External"/><Relationship Id="rId2" Type="http://schemas.openxmlformats.org/officeDocument/2006/relationships/hyperlink" Target="Secondary%20Lymphoid%20Organs.jpg"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hyperlink" Target="Lymph%20nodesLymph%20nodes.png"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immune-system-structure-and-functions-18-728.jp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antigen.jp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p:txBody>
          <a:bodyPr/>
          <a:lstStyle/>
          <a:p>
            <a:r>
              <a:rPr lang="en-US" dirty="0">
                <a:solidFill>
                  <a:schemeClr val="tx1"/>
                </a:solidFill>
              </a:rPr>
              <a:t>By</a:t>
            </a:r>
          </a:p>
          <a:p>
            <a:pPr lvl="1"/>
            <a:r>
              <a:rPr lang="en-US" dirty="0">
                <a:solidFill>
                  <a:schemeClr val="tx1"/>
                </a:solidFill>
              </a:rPr>
              <a:t>Prof. Abouelhag</a:t>
            </a:r>
            <a:endParaRPr lang="ar-SA" dirty="0">
              <a:solidFill>
                <a:schemeClr val="tx1"/>
              </a:solidFill>
            </a:endParaRPr>
          </a:p>
        </p:txBody>
      </p:sp>
      <p:sp>
        <p:nvSpPr>
          <p:cNvPr id="2" name="عنوان 1"/>
          <p:cNvSpPr>
            <a:spLocks noGrp="1"/>
          </p:cNvSpPr>
          <p:nvPr>
            <p:ph type="ctrTitle"/>
          </p:nvPr>
        </p:nvSpPr>
        <p:spPr/>
        <p:txBody>
          <a:bodyPr/>
          <a:lstStyle/>
          <a:p>
            <a:r>
              <a:rPr lang="en-US" dirty="0">
                <a:solidFill>
                  <a:schemeClr val="tx1"/>
                </a:solidFill>
              </a:rPr>
              <a:t>Basic concepts in Immunology </a:t>
            </a:r>
            <a:endParaRPr lang="ar-SA" dirty="0">
              <a:solidFill>
                <a:schemeClr val="tx1"/>
              </a:solidFill>
            </a:endParaRPr>
          </a:p>
        </p:txBody>
      </p:sp>
      <p:sp>
        <p:nvSpPr>
          <p:cNvPr id="4" name="عنصر نائب للتاريخ 3"/>
          <p:cNvSpPr>
            <a:spLocks noGrp="1"/>
          </p:cNvSpPr>
          <p:nvPr>
            <p:ph type="dt" sz="half" idx="10"/>
          </p:nvPr>
        </p:nvSpPr>
        <p:spPr/>
        <p:txBody>
          <a:bodyPr/>
          <a:lstStyle/>
          <a:p>
            <a:fld id="{77D36835-01EF-4CC4-9458-3BEE0C5A46C8}" type="datetime1">
              <a:rPr lang="en-US" smtClean="0"/>
              <a:pPr/>
              <a:t>4/20/26</a:t>
            </a:fld>
            <a:endParaRPr lang="ar-SA"/>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619672" y="188640"/>
            <a:ext cx="6131024" cy="504056"/>
          </a:xfrm>
        </p:spPr>
        <p:txBody>
          <a:bodyPr>
            <a:normAutofit fontScale="90000"/>
          </a:bodyPr>
          <a:lstStyle/>
          <a:p>
            <a:pPr algn="ctr"/>
            <a:r>
              <a:rPr lang="en-US" b="1" u="sng" dirty="0">
                <a:solidFill>
                  <a:schemeClr val="tx1"/>
                </a:solidFill>
              </a:rPr>
              <a:t>Cells of the Immune System</a:t>
            </a:r>
            <a:endParaRPr lang="ar-SA" dirty="0">
              <a:solidFill>
                <a:schemeClr val="tx1"/>
              </a:solidFill>
            </a:endParaRPr>
          </a:p>
        </p:txBody>
      </p:sp>
      <p:pic>
        <p:nvPicPr>
          <p:cNvPr id="4" name="Picture 2"/>
          <p:cNvPicPr>
            <a:picLocks noGrp="1"/>
          </p:cNvPicPr>
          <p:nvPr>
            <p:ph sz="quarter" idx="1"/>
          </p:nvPr>
        </p:nvPicPr>
        <p:blipFill>
          <a:blip r:embed="rId2" cstate="print"/>
          <a:srcRect/>
          <a:stretch>
            <a:fillRect/>
          </a:stretch>
        </p:blipFill>
        <p:spPr bwMode="auto">
          <a:xfrm>
            <a:off x="179512" y="620688"/>
            <a:ext cx="8784975" cy="60486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عنصر نائب للتاريخ 4"/>
          <p:cNvSpPr>
            <a:spLocks noGrp="1"/>
          </p:cNvSpPr>
          <p:nvPr>
            <p:ph type="dt" sz="half" idx="10"/>
          </p:nvPr>
        </p:nvSpPr>
        <p:spPr/>
        <p:txBody>
          <a:bodyPr/>
          <a:lstStyle/>
          <a:p>
            <a:fld id="{3DD092A6-0236-40DF-9D60-71671BC3D5D4}" type="datetime1">
              <a:rPr lang="en-US" smtClean="0"/>
              <a:pPr/>
              <a:t>4/20/26</a:t>
            </a:fld>
            <a:endParaRPr lang="ar-SA"/>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71600" y="404664"/>
            <a:ext cx="7128792" cy="654273"/>
          </a:xfrm>
        </p:spPr>
        <p:txBody>
          <a:bodyPr>
            <a:normAutofit fontScale="90000"/>
          </a:bodyPr>
          <a:lstStyle/>
          <a:p>
            <a:r>
              <a:rPr lang="en-US" b="1" dirty="0">
                <a:solidFill>
                  <a:schemeClr val="tx1"/>
                </a:solidFill>
              </a:rPr>
              <a:t>Component of immune system</a:t>
            </a:r>
          </a:p>
        </p:txBody>
      </p:sp>
      <p:sp>
        <p:nvSpPr>
          <p:cNvPr id="3" name="Subtitle 2"/>
          <p:cNvSpPr>
            <a:spLocks noGrp="1"/>
          </p:cNvSpPr>
          <p:nvPr>
            <p:ph type="subTitle" idx="4294967295"/>
          </p:nvPr>
        </p:nvSpPr>
        <p:spPr>
          <a:xfrm>
            <a:off x="457200" y="1196752"/>
            <a:ext cx="8147248" cy="4573810"/>
          </a:xfrm>
        </p:spPr>
        <p:txBody>
          <a:bodyPr>
            <a:normAutofit/>
          </a:bodyPr>
          <a:lstStyle/>
          <a:p>
            <a:pPr algn="l">
              <a:buNone/>
            </a:pPr>
            <a:r>
              <a:rPr lang="en-US" b="1" u="sng" dirty="0"/>
              <a:t>Mononuclear Cells</a:t>
            </a:r>
            <a:endParaRPr lang="en-US" dirty="0"/>
          </a:p>
          <a:p>
            <a:pPr algn="l">
              <a:buNone/>
            </a:pPr>
            <a:r>
              <a:rPr lang="en-US" dirty="0" err="1"/>
              <a:t>monocytes</a:t>
            </a:r>
            <a:r>
              <a:rPr lang="en-US" dirty="0"/>
              <a:t> and macrophages both types are highly </a:t>
            </a:r>
            <a:r>
              <a:rPr lang="en-US" dirty="0" err="1"/>
              <a:t>phagocytic</a:t>
            </a:r>
            <a:r>
              <a:rPr lang="en-US" dirty="0"/>
              <a:t> and make up the </a:t>
            </a:r>
            <a:r>
              <a:rPr lang="en-US" b="1" dirty="0" err="1">
                <a:hlinkClick r:id="rId2" action="ppaction://hlinkfile"/>
              </a:rPr>
              <a:t>monocyte</a:t>
            </a:r>
            <a:r>
              <a:rPr lang="en-US" b="1" dirty="0"/>
              <a:t>-</a:t>
            </a:r>
            <a:r>
              <a:rPr lang="en-US" b="1" dirty="0">
                <a:hlinkClick r:id="rId3" action="ppaction://hlinkfile"/>
              </a:rPr>
              <a:t>macrophage</a:t>
            </a:r>
            <a:r>
              <a:rPr lang="en-US" b="1" dirty="0"/>
              <a:t> system</a:t>
            </a:r>
            <a:r>
              <a:rPr lang="en-US" dirty="0"/>
              <a:t>. </a:t>
            </a:r>
          </a:p>
          <a:p>
            <a:pPr algn="l">
              <a:buNone/>
            </a:pPr>
            <a:r>
              <a:rPr lang="en-US" dirty="0"/>
              <a:t>Recall that during </a:t>
            </a:r>
            <a:r>
              <a:rPr lang="en-US" dirty="0" err="1"/>
              <a:t>phagocytosis</a:t>
            </a:r>
            <a:r>
              <a:rPr lang="en-US" dirty="0"/>
              <a:t> large particles and even other microorganisms are engulfed and enclosed in a </a:t>
            </a:r>
            <a:r>
              <a:rPr lang="en-US" dirty="0" err="1"/>
              <a:t>phagocytic</a:t>
            </a:r>
            <a:r>
              <a:rPr lang="en-US" dirty="0"/>
              <a:t> vacuole or </a:t>
            </a:r>
            <a:r>
              <a:rPr lang="en-US" dirty="0" err="1"/>
              <a:t>phagosome</a:t>
            </a:r>
            <a:r>
              <a:rPr lang="en-US" dirty="0"/>
              <a:t>.</a:t>
            </a:r>
          </a:p>
          <a:p>
            <a:pPr algn="l">
              <a:buNone/>
            </a:pPr>
            <a:endParaRPr lang="en-US" dirty="0"/>
          </a:p>
        </p:txBody>
      </p:sp>
      <p:sp>
        <p:nvSpPr>
          <p:cNvPr id="5" name="عنصر نائب للتاريخ 4"/>
          <p:cNvSpPr>
            <a:spLocks noGrp="1"/>
          </p:cNvSpPr>
          <p:nvPr>
            <p:ph type="dt" sz="half" idx="10"/>
          </p:nvPr>
        </p:nvSpPr>
        <p:spPr/>
        <p:txBody>
          <a:bodyPr/>
          <a:lstStyle/>
          <a:p>
            <a:fld id="{2469CBCD-7C1D-47B4-81E2-975F96500F9E}" type="datetime1">
              <a:rPr lang="en-US" smtClean="0"/>
              <a:pPr/>
              <a:t>4/20/26</a:t>
            </a:fld>
            <a:endParaRPr lang="ar-SA"/>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685800" y="381000"/>
            <a:ext cx="8134672" cy="6019800"/>
          </a:xfrm>
        </p:spPr>
        <p:txBody>
          <a:bodyPr>
            <a:normAutofit lnSpcReduction="10000"/>
          </a:bodyPr>
          <a:lstStyle/>
          <a:p>
            <a:pPr lvl="0" algn="l">
              <a:buNone/>
            </a:pPr>
            <a:r>
              <a:rPr lang="en-US" b="1" u="sng" dirty="0" err="1">
                <a:hlinkClick r:id="rId2" action="ppaction://hlinkfile"/>
              </a:rPr>
              <a:t>Monocytes</a:t>
            </a:r>
            <a:r>
              <a:rPr lang="en-US" b="1" u="sng" dirty="0"/>
              <a:t> </a:t>
            </a:r>
          </a:p>
          <a:p>
            <a:pPr lvl="0" algn="l">
              <a:buNone/>
            </a:pPr>
            <a:r>
              <a:rPr lang="en-US" b="1" dirty="0"/>
              <a:t>M</a:t>
            </a:r>
            <a:r>
              <a:rPr lang="en-US" dirty="0"/>
              <a:t>ononuclear </a:t>
            </a:r>
            <a:r>
              <a:rPr lang="en-US" dirty="0" err="1"/>
              <a:t>phagocytic</a:t>
            </a:r>
            <a:r>
              <a:rPr lang="en-US" dirty="0"/>
              <a:t> leukocytes.</a:t>
            </a:r>
          </a:p>
          <a:p>
            <a:pPr lvl="0" algn="l">
              <a:buNone/>
            </a:pPr>
            <a:r>
              <a:rPr lang="en-US" dirty="0"/>
              <a:t>Had ovoid or kidney-shaped nucleus.</a:t>
            </a:r>
          </a:p>
          <a:p>
            <a:pPr lvl="0" algn="l">
              <a:buNone/>
            </a:pPr>
            <a:r>
              <a:rPr lang="en-US" dirty="0"/>
              <a:t>Granules in the cytoplasm that stain gray-blue. </a:t>
            </a:r>
          </a:p>
          <a:p>
            <a:pPr lvl="0" algn="l">
              <a:buNone/>
            </a:pPr>
            <a:r>
              <a:rPr lang="en-US" dirty="0"/>
              <a:t>Produced in the bone marrow and enter the blood, circulate for about eight hours, enlarge, migrate to the tissues, and mature into macrophages.</a:t>
            </a:r>
          </a:p>
          <a:p>
            <a:pPr lvl="0" algn="l">
              <a:buNone/>
            </a:pPr>
            <a:r>
              <a:rPr lang="en-US" b="1" u="sng" dirty="0">
                <a:hlinkClick r:id="rId3" action="ppaction://hlinkfile"/>
              </a:rPr>
              <a:t>Macrophages</a:t>
            </a:r>
            <a:r>
              <a:rPr lang="en-US" b="1" u="sng" dirty="0"/>
              <a:t> </a:t>
            </a:r>
          </a:p>
          <a:p>
            <a:pPr lvl="0" algn="l">
              <a:buNone/>
            </a:pPr>
            <a:r>
              <a:rPr lang="en-US" b="1" dirty="0"/>
              <a:t>A</a:t>
            </a:r>
            <a:r>
              <a:rPr lang="en-US" dirty="0"/>
              <a:t>re derived from </a:t>
            </a:r>
            <a:r>
              <a:rPr lang="en-US" dirty="0" err="1"/>
              <a:t>monocytes</a:t>
            </a:r>
            <a:r>
              <a:rPr lang="en-US" dirty="0"/>
              <a:t> and are also classified as mononuclear </a:t>
            </a:r>
            <a:r>
              <a:rPr lang="en-US" dirty="0" err="1"/>
              <a:t>phagocytic</a:t>
            </a:r>
            <a:r>
              <a:rPr lang="en-US" dirty="0"/>
              <a:t> leukocytes. </a:t>
            </a:r>
          </a:p>
          <a:p>
            <a:pPr lvl="0" algn="l">
              <a:buNone/>
            </a:pPr>
            <a:r>
              <a:rPr lang="en-US" dirty="0"/>
              <a:t>They may be larger than </a:t>
            </a:r>
            <a:r>
              <a:rPr lang="en-US" dirty="0" err="1"/>
              <a:t>monocytes</a:t>
            </a:r>
            <a:r>
              <a:rPr lang="en-US" dirty="0"/>
              <a:t>.</a:t>
            </a:r>
          </a:p>
          <a:p>
            <a:pPr lvl="0" algn="l">
              <a:buNone/>
            </a:pPr>
            <a:r>
              <a:rPr lang="en-US" dirty="0"/>
              <a:t>Contain more organelles (especially </a:t>
            </a:r>
            <a:r>
              <a:rPr lang="en-US" dirty="0" err="1"/>
              <a:t>lysosomes</a:t>
            </a:r>
            <a:r>
              <a:rPr lang="en-US" dirty="0"/>
              <a:t> and </a:t>
            </a:r>
            <a:r>
              <a:rPr lang="en-US" dirty="0" err="1"/>
              <a:t>phagolysosomes</a:t>
            </a:r>
            <a:r>
              <a:rPr lang="en-US" dirty="0"/>
              <a:t>).</a:t>
            </a:r>
          </a:p>
          <a:p>
            <a:pPr lvl="0" algn="l">
              <a:buNone/>
            </a:pPr>
            <a:r>
              <a:rPr lang="en-US" dirty="0"/>
              <a:t>Have a plasma membrane covered with </a:t>
            </a:r>
            <a:r>
              <a:rPr lang="en-US" dirty="0" err="1"/>
              <a:t>microvilli</a:t>
            </a:r>
            <a:r>
              <a:rPr lang="en-US" dirty="0"/>
              <a:t> . </a:t>
            </a:r>
          </a:p>
          <a:p>
            <a:pPr algn="l">
              <a:buNone/>
            </a:pPr>
            <a:endParaRPr lang="en-US" dirty="0"/>
          </a:p>
        </p:txBody>
      </p:sp>
      <p:sp>
        <p:nvSpPr>
          <p:cNvPr id="5" name="عنصر نائب للتاريخ 4"/>
          <p:cNvSpPr>
            <a:spLocks noGrp="1"/>
          </p:cNvSpPr>
          <p:nvPr>
            <p:ph type="dt" sz="half" idx="10"/>
          </p:nvPr>
        </p:nvSpPr>
        <p:spPr/>
        <p:txBody>
          <a:bodyPr/>
          <a:lstStyle/>
          <a:p>
            <a:fld id="{D65C0427-DCF9-4B24-BF1C-303C592224B5}" type="datetime1">
              <a:rPr lang="en-US" smtClean="0"/>
              <a:pPr/>
              <a:t>4/20/26</a:t>
            </a:fld>
            <a:endParaRPr lang="ar-SA"/>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762000" y="476672"/>
            <a:ext cx="7842448" cy="5065291"/>
          </a:xfrm>
        </p:spPr>
        <p:txBody>
          <a:bodyPr/>
          <a:lstStyle/>
          <a:p>
            <a:pPr algn="l">
              <a:buNone/>
            </a:pPr>
            <a:r>
              <a:rPr lang="en-US" dirty="0"/>
              <a:t> Macrophages have receptors for antibodies and complement; these can coat microorganisms or foreign material (</a:t>
            </a:r>
            <a:r>
              <a:rPr lang="en-US" dirty="0" err="1"/>
              <a:t>Opsonization</a:t>
            </a:r>
            <a:r>
              <a:rPr lang="en-US" dirty="0"/>
              <a:t>)and enhance </a:t>
            </a:r>
            <a:r>
              <a:rPr lang="en-US" dirty="0" err="1"/>
              <a:t>phagocytosis</a:t>
            </a:r>
            <a:r>
              <a:rPr lang="en-US" dirty="0"/>
              <a:t>. </a:t>
            </a:r>
          </a:p>
          <a:p>
            <a:pPr algn="l">
              <a:buNone/>
            </a:pPr>
            <a:endParaRPr lang="en-US" dirty="0"/>
          </a:p>
          <a:p>
            <a:pPr algn="l">
              <a:buNone/>
            </a:pPr>
            <a:r>
              <a:rPr lang="en-US" dirty="0"/>
              <a:t> Macrophages spread throughout the animal body and take up residence in specific tissues where they are given special names. </a:t>
            </a:r>
          </a:p>
          <a:p>
            <a:pPr algn="l">
              <a:buNone/>
            </a:pPr>
            <a:endParaRPr lang="en-US" dirty="0"/>
          </a:p>
        </p:txBody>
      </p:sp>
      <p:sp>
        <p:nvSpPr>
          <p:cNvPr id="5" name="عنصر نائب للتاريخ 4"/>
          <p:cNvSpPr>
            <a:spLocks noGrp="1"/>
          </p:cNvSpPr>
          <p:nvPr>
            <p:ph type="dt" sz="half" idx="10"/>
          </p:nvPr>
        </p:nvSpPr>
        <p:spPr/>
        <p:txBody>
          <a:bodyPr/>
          <a:lstStyle/>
          <a:p>
            <a:fld id="{30F1FA20-4AD8-46AE-A00F-E8943656DBDB}" type="datetime1">
              <a:rPr lang="en-US" smtClean="0"/>
              <a:pPr/>
              <a:t>4/20/26</a:t>
            </a:fld>
            <a:endParaRPr lang="ar-SA"/>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762000" y="609600"/>
            <a:ext cx="7407275" cy="5791200"/>
          </a:xfrm>
        </p:spPr>
        <p:txBody>
          <a:bodyPr>
            <a:normAutofit/>
          </a:bodyPr>
          <a:lstStyle/>
          <a:p>
            <a:pPr algn="ctr">
              <a:buNone/>
            </a:pPr>
            <a:r>
              <a:rPr lang="en-US" sz="3600" b="1" u="sng" dirty="0"/>
              <a:t>Granulocytes</a:t>
            </a:r>
            <a:endParaRPr lang="en-US" sz="3600" dirty="0"/>
          </a:p>
          <a:p>
            <a:pPr algn="l">
              <a:buNone/>
            </a:pPr>
            <a:endParaRPr lang="en-US" dirty="0"/>
          </a:p>
          <a:p>
            <a:pPr algn="l">
              <a:buNone/>
            </a:pPr>
            <a:r>
              <a:rPr lang="en-US" dirty="0"/>
              <a:t>Irregular-shaped nuclei with two to five lobes.</a:t>
            </a:r>
          </a:p>
          <a:p>
            <a:pPr algn="l">
              <a:buNone/>
            </a:pPr>
            <a:r>
              <a:rPr lang="en-US" dirty="0" err="1"/>
              <a:t>Cytoplasmic</a:t>
            </a:r>
            <a:r>
              <a:rPr lang="en-US" dirty="0"/>
              <a:t> matrix has granules that contain reactive substances that kill microorganisms and enhance inflammation. </a:t>
            </a:r>
          </a:p>
          <a:p>
            <a:pPr algn="l">
              <a:buNone/>
            </a:pPr>
            <a:endParaRPr lang="en-US" dirty="0"/>
          </a:p>
          <a:p>
            <a:pPr algn="l">
              <a:buNone/>
            </a:pPr>
            <a:r>
              <a:rPr lang="en-US" dirty="0"/>
              <a:t>Because of the irregular-shaped nuclei, granulocytes are also called </a:t>
            </a:r>
            <a:r>
              <a:rPr lang="en-US" b="1" dirty="0" err="1"/>
              <a:t>polymorphonuclear</a:t>
            </a:r>
            <a:r>
              <a:rPr lang="en-US" b="1" dirty="0"/>
              <a:t> leukocytes </a:t>
            </a:r>
            <a:r>
              <a:rPr lang="en-US" dirty="0"/>
              <a:t>or </a:t>
            </a:r>
            <a:r>
              <a:rPr lang="en-US" b="1" dirty="0"/>
              <a:t>PMNs. </a:t>
            </a:r>
            <a:endParaRPr lang="en-US" dirty="0"/>
          </a:p>
          <a:p>
            <a:pPr algn="l">
              <a:buNone/>
            </a:pPr>
            <a:endParaRPr lang="en-US" dirty="0"/>
          </a:p>
        </p:txBody>
      </p:sp>
      <p:sp>
        <p:nvSpPr>
          <p:cNvPr id="5" name="عنصر نائب للتاريخ 4"/>
          <p:cNvSpPr>
            <a:spLocks noGrp="1"/>
          </p:cNvSpPr>
          <p:nvPr>
            <p:ph type="dt" sz="half" idx="10"/>
          </p:nvPr>
        </p:nvSpPr>
        <p:spPr/>
        <p:txBody>
          <a:bodyPr/>
          <a:lstStyle/>
          <a:p>
            <a:fld id="{55E5A5E9-5E60-464D-AABC-505497EA6141}" type="datetime1">
              <a:rPr lang="en-US" smtClean="0"/>
              <a:pPr/>
              <a:t>4/20/26</a:t>
            </a:fld>
            <a:endParaRPr lang="ar-SA"/>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131840" y="188640"/>
            <a:ext cx="2378075" cy="765175"/>
          </a:xfrm>
        </p:spPr>
        <p:txBody>
          <a:bodyPr>
            <a:normAutofit fontScale="90000"/>
          </a:bodyPr>
          <a:lstStyle/>
          <a:p>
            <a:r>
              <a:rPr lang="en-US" b="1" dirty="0">
                <a:solidFill>
                  <a:schemeClr val="tx1"/>
                </a:solidFill>
                <a:hlinkClick r:id="rId2" action="ppaction://hlinkfile"/>
              </a:rPr>
              <a:t>Basophiles</a:t>
            </a:r>
            <a:endParaRPr lang="en-US" dirty="0">
              <a:solidFill>
                <a:schemeClr val="tx1"/>
              </a:solidFill>
            </a:endParaRPr>
          </a:p>
        </p:txBody>
      </p:sp>
      <p:sp>
        <p:nvSpPr>
          <p:cNvPr id="3" name="Subtitle 2"/>
          <p:cNvSpPr>
            <a:spLocks noGrp="1"/>
          </p:cNvSpPr>
          <p:nvPr>
            <p:ph type="subTitle" idx="4294967295"/>
          </p:nvPr>
        </p:nvSpPr>
        <p:spPr>
          <a:xfrm>
            <a:off x="762000" y="838200"/>
            <a:ext cx="7407275" cy="5791200"/>
          </a:xfrm>
        </p:spPr>
        <p:txBody>
          <a:bodyPr>
            <a:normAutofit fontScale="92500"/>
          </a:bodyPr>
          <a:lstStyle/>
          <a:p>
            <a:pPr lvl="0" algn="l">
              <a:buNone/>
            </a:pPr>
            <a:r>
              <a:rPr lang="en-US" dirty="0">
                <a:solidFill>
                  <a:schemeClr val="tx1"/>
                </a:solidFill>
              </a:rPr>
              <a:t>have an irregular-shaped nucleus with two lobes.</a:t>
            </a:r>
          </a:p>
          <a:p>
            <a:pPr lvl="0" algn="l">
              <a:buNone/>
            </a:pPr>
            <a:r>
              <a:rPr lang="en-US" dirty="0">
                <a:solidFill>
                  <a:schemeClr val="tx1"/>
                </a:solidFill>
              </a:rPr>
              <a:t>Non-</a:t>
            </a:r>
            <a:r>
              <a:rPr lang="en-US" dirty="0" err="1">
                <a:solidFill>
                  <a:schemeClr val="tx1"/>
                </a:solidFill>
              </a:rPr>
              <a:t>phagocytic</a:t>
            </a:r>
            <a:r>
              <a:rPr lang="en-US" dirty="0">
                <a:solidFill>
                  <a:schemeClr val="tx1"/>
                </a:solidFill>
              </a:rPr>
              <a:t> cells. </a:t>
            </a:r>
          </a:p>
          <a:p>
            <a:pPr lvl="0" algn="l">
              <a:buNone/>
            </a:pPr>
            <a:r>
              <a:rPr lang="en-US" dirty="0">
                <a:solidFill>
                  <a:schemeClr val="tx1"/>
                </a:solidFill>
              </a:rPr>
              <a:t>The </a:t>
            </a:r>
            <a:r>
              <a:rPr lang="en-US" dirty="0">
                <a:solidFill>
                  <a:schemeClr val="tx1"/>
                </a:solidFill>
                <a:hlinkClick r:id="rId3" action="ppaction://hlinkfile"/>
              </a:rPr>
              <a:t>granules</a:t>
            </a:r>
            <a:r>
              <a:rPr lang="en-US" dirty="0">
                <a:solidFill>
                  <a:schemeClr val="tx1"/>
                </a:solidFill>
              </a:rPr>
              <a:t> stain bluish-black with basic dyes. </a:t>
            </a:r>
          </a:p>
          <a:p>
            <a:pPr lvl="0" algn="l">
              <a:buNone/>
            </a:pPr>
            <a:r>
              <a:rPr lang="en-US" dirty="0">
                <a:solidFill>
                  <a:schemeClr val="tx1"/>
                </a:solidFill>
              </a:rPr>
              <a:t>that function by releasing </a:t>
            </a:r>
            <a:r>
              <a:rPr lang="en-US" u="sng" dirty="0">
                <a:solidFill>
                  <a:schemeClr val="tx1"/>
                </a:solidFill>
              </a:rPr>
              <a:t>histamine, prostaglandins, serotonin, and </a:t>
            </a:r>
            <a:r>
              <a:rPr lang="en-US" u="sng" dirty="0" err="1">
                <a:solidFill>
                  <a:schemeClr val="tx1"/>
                </a:solidFill>
              </a:rPr>
              <a:t>leukotrienes</a:t>
            </a:r>
            <a:r>
              <a:rPr lang="en-US" dirty="0">
                <a:solidFill>
                  <a:schemeClr val="tx1"/>
                </a:solidFill>
              </a:rPr>
              <a:t> upon appropriate stimulation. </a:t>
            </a:r>
          </a:p>
          <a:p>
            <a:pPr lvl="0" algn="l">
              <a:buNone/>
            </a:pPr>
            <a:r>
              <a:rPr lang="en-US" dirty="0">
                <a:solidFill>
                  <a:schemeClr val="tx1"/>
                </a:solidFill>
              </a:rPr>
              <a:t>These physiological mediators influence the tone and diameter of blood vessels, they are termed </a:t>
            </a:r>
            <a:r>
              <a:rPr lang="en-US" dirty="0" err="1">
                <a:solidFill>
                  <a:schemeClr val="tx1"/>
                </a:solidFill>
              </a:rPr>
              <a:t>vaso</a:t>
            </a:r>
            <a:r>
              <a:rPr lang="en-US" dirty="0">
                <a:solidFill>
                  <a:schemeClr val="tx1"/>
                </a:solidFill>
              </a:rPr>
              <a:t>-active agents. </a:t>
            </a:r>
          </a:p>
          <a:p>
            <a:pPr lvl="0" algn="l">
              <a:buNone/>
            </a:pPr>
            <a:r>
              <a:rPr lang="en-US" dirty="0">
                <a:solidFill>
                  <a:schemeClr val="tx1"/>
                </a:solidFill>
              </a:rPr>
              <a:t>Non motile.</a:t>
            </a:r>
          </a:p>
          <a:p>
            <a:pPr lvl="0" algn="l">
              <a:buNone/>
            </a:pPr>
            <a:r>
              <a:rPr lang="en-US" dirty="0">
                <a:solidFill>
                  <a:schemeClr val="tx1"/>
                </a:solidFill>
              </a:rPr>
              <a:t>Basophiles (and mast cells) possess high-affinity receptors for an immunoglobulin (</a:t>
            </a:r>
            <a:r>
              <a:rPr lang="en-US" dirty="0" err="1">
                <a:solidFill>
                  <a:schemeClr val="tx1"/>
                </a:solidFill>
              </a:rPr>
              <a:t>IgE</a:t>
            </a:r>
            <a:r>
              <a:rPr lang="en-US" dirty="0">
                <a:solidFill>
                  <a:schemeClr val="tx1"/>
                </a:solidFill>
              </a:rPr>
              <a:t>) and thereby become coated with </a:t>
            </a:r>
            <a:r>
              <a:rPr lang="en-US" dirty="0" err="1">
                <a:solidFill>
                  <a:schemeClr val="tx1"/>
                </a:solidFill>
              </a:rPr>
              <a:t>IgE</a:t>
            </a:r>
            <a:r>
              <a:rPr lang="en-US" dirty="0">
                <a:solidFill>
                  <a:schemeClr val="tx1"/>
                </a:solidFill>
              </a:rPr>
              <a:t> antibodies. Once coated, antigens can trigger the cell to secrete </a:t>
            </a:r>
            <a:r>
              <a:rPr lang="en-US" dirty="0" err="1">
                <a:solidFill>
                  <a:schemeClr val="tx1"/>
                </a:solidFill>
              </a:rPr>
              <a:t>vaso</a:t>
            </a:r>
            <a:r>
              <a:rPr lang="en-US" dirty="0">
                <a:solidFill>
                  <a:schemeClr val="tx1"/>
                </a:solidFill>
              </a:rPr>
              <a:t>-active mediators. </a:t>
            </a:r>
          </a:p>
          <a:p>
            <a:pPr lvl="0" algn="l">
              <a:buNone/>
            </a:pPr>
            <a:r>
              <a:rPr lang="en-US" dirty="0">
                <a:solidFill>
                  <a:schemeClr val="tx1"/>
                </a:solidFill>
              </a:rPr>
              <a:t>These inflammatory mediators play a major role in certain allergic responses such as eczema, hay fever, and asthma.</a:t>
            </a:r>
          </a:p>
          <a:p>
            <a:pPr algn="l">
              <a:buNone/>
            </a:pPr>
            <a:endParaRPr lang="en-US" dirty="0">
              <a:solidFill>
                <a:schemeClr val="tx1"/>
              </a:solidFill>
            </a:endParaRPr>
          </a:p>
        </p:txBody>
      </p:sp>
      <p:sp>
        <p:nvSpPr>
          <p:cNvPr id="5" name="عنصر نائب للتاريخ 4"/>
          <p:cNvSpPr>
            <a:spLocks noGrp="1"/>
          </p:cNvSpPr>
          <p:nvPr>
            <p:ph type="dt" sz="half" idx="10"/>
          </p:nvPr>
        </p:nvSpPr>
        <p:spPr/>
        <p:txBody>
          <a:bodyPr/>
          <a:lstStyle/>
          <a:p>
            <a:fld id="{E63C65BF-A855-4FF9-A0F4-AC7427FA319A}" type="datetime1">
              <a:rPr lang="en-US" smtClean="0"/>
              <a:pPr/>
              <a:t>4/20/26</a:t>
            </a:fld>
            <a:endParaRPr lang="ar-SA"/>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203848" y="332656"/>
            <a:ext cx="2835275" cy="536575"/>
          </a:xfrm>
        </p:spPr>
        <p:txBody>
          <a:bodyPr>
            <a:normAutofit fontScale="90000"/>
          </a:bodyPr>
          <a:lstStyle/>
          <a:p>
            <a:r>
              <a:rPr lang="en-US" b="1" dirty="0" err="1">
                <a:solidFill>
                  <a:schemeClr val="tx1"/>
                </a:solidFill>
              </a:rPr>
              <a:t>Eosinophils</a:t>
            </a:r>
            <a:endParaRPr lang="en-US" dirty="0">
              <a:solidFill>
                <a:schemeClr val="tx1"/>
              </a:solidFill>
            </a:endParaRPr>
          </a:p>
        </p:txBody>
      </p:sp>
      <p:sp>
        <p:nvSpPr>
          <p:cNvPr id="3" name="Subtitle 2"/>
          <p:cNvSpPr>
            <a:spLocks noGrp="1"/>
          </p:cNvSpPr>
          <p:nvPr>
            <p:ph type="subTitle" idx="4294967295"/>
          </p:nvPr>
        </p:nvSpPr>
        <p:spPr>
          <a:xfrm>
            <a:off x="685800" y="990600"/>
            <a:ext cx="7407275" cy="5410200"/>
          </a:xfrm>
        </p:spPr>
        <p:txBody>
          <a:bodyPr>
            <a:normAutofit lnSpcReduction="10000"/>
          </a:bodyPr>
          <a:lstStyle/>
          <a:p>
            <a:pPr lvl="0" algn="l">
              <a:buNone/>
            </a:pPr>
            <a:r>
              <a:rPr lang="en-US" dirty="0">
                <a:solidFill>
                  <a:schemeClr val="tx1"/>
                </a:solidFill>
              </a:rPr>
              <a:t>have a two lobed nucleus connected by a slender thread of chromatin.</a:t>
            </a:r>
          </a:p>
          <a:p>
            <a:pPr lvl="0" algn="l">
              <a:buNone/>
            </a:pPr>
            <a:endParaRPr lang="en-US" dirty="0">
              <a:solidFill>
                <a:schemeClr val="tx1"/>
              </a:solidFill>
            </a:endParaRPr>
          </a:p>
          <a:p>
            <a:pPr lvl="0" algn="l">
              <a:buNone/>
            </a:pPr>
            <a:r>
              <a:rPr lang="en-US" dirty="0">
                <a:solidFill>
                  <a:schemeClr val="tx1"/>
                </a:solidFill>
              </a:rPr>
              <a:t>Have granules stain red with acidic dyes.</a:t>
            </a:r>
          </a:p>
          <a:p>
            <a:pPr lvl="0" algn="l">
              <a:buNone/>
            </a:pPr>
            <a:endParaRPr lang="en-US" dirty="0">
              <a:solidFill>
                <a:schemeClr val="tx1"/>
              </a:solidFill>
            </a:endParaRPr>
          </a:p>
          <a:p>
            <a:pPr lvl="0" algn="l">
              <a:buNone/>
            </a:pPr>
            <a:r>
              <a:rPr lang="en-US" dirty="0" err="1">
                <a:solidFill>
                  <a:schemeClr val="tx1"/>
                </a:solidFill>
                <a:hlinkClick r:id="rId2" action="ppaction://hlinkfile"/>
              </a:rPr>
              <a:t>Eosinophils</a:t>
            </a:r>
            <a:r>
              <a:rPr lang="en-US" dirty="0">
                <a:solidFill>
                  <a:schemeClr val="tx1"/>
                </a:solidFill>
                <a:hlinkClick r:id="rId2" action="ppaction://hlinkfile"/>
              </a:rPr>
              <a:t> </a:t>
            </a:r>
            <a:r>
              <a:rPr lang="en-US" dirty="0">
                <a:solidFill>
                  <a:schemeClr val="tx1"/>
                </a:solidFill>
              </a:rPr>
              <a:t>are mobile cells that can migrate from the bloodstream into tissue spaces. </a:t>
            </a:r>
          </a:p>
          <a:p>
            <a:pPr lvl="0" algn="l">
              <a:buNone/>
            </a:pPr>
            <a:endParaRPr lang="en-US" dirty="0">
              <a:solidFill>
                <a:schemeClr val="tx1"/>
              </a:solidFill>
            </a:endParaRPr>
          </a:p>
          <a:p>
            <a:pPr lvl="0" algn="l">
              <a:buNone/>
            </a:pPr>
            <a:r>
              <a:rPr lang="en-US" dirty="0">
                <a:solidFill>
                  <a:schemeClr val="tx1"/>
                </a:solidFill>
              </a:rPr>
              <a:t>Their role is important only in the </a:t>
            </a:r>
            <a:r>
              <a:rPr lang="en-US" dirty="0">
                <a:solidFill>
                  <a:schemeClr val="tx1"/>
                </a:solidFill>
                <a:hlinkClick r:id="rId3" action="ppaction://hlinkfile"/>
              </a:rPr>
              <a:t>defense against protozoan </a:t>
            </a:r>
            <a:r>
              <a:rPr lang="en-US" dirty="0">
                <a:solidFill>
                  <a:schemeClr val="tx1"/>
                </a:solidFill>
              </a:rPr>
              <a:t>and </a:t>
            </a:r>
            <a:r>
              <a:rPr lang="en-US" dirty="0">
                <a:solidFill>
                  <a:schemeClr val="tx1"/>
                </a:solidFill>
                <a:hlinkClick r:id="rId4" action="ppaction://hlinkfile"/>
              </a:rPr>
              <a:t>helminthes parasites</a:t>
            </a:r>
            <a:r>
              <a:rPr lang="en-US" dirty="0">
                <a:solidFill>
                  <a:schemeClr val="tx1"/>
                </a:solidFill>
              </a:rPr>
              <a:t>, mainly by releasing </a:t>
            </a:r>
            <a:r>
              <a:rPr lang="en-US" u="sng" dirty="0">
                <a:solidFill>
                  <a:schemeClr val="tx1"/>
                </a:solidFill>
                <a:hlinkClick r:id="rId5" action="ppaction://hlinkfile"/>
              </a:rPr>
              <a:t>cationic proteins and reactive oxygen metabolites</a:t>
            </a:r>
            <a:r>
              <a:rPr lang="en-US" dirty="0">
                <a:solidFill>
                  <a:schemeClr val="tx1"/>
                </a:solidFill>
                <a:hlinkClick r:id="rId5" action="ppaction://hlinkfile"/>
              </a:rPr>
              <a:t> </a:t>
            </a:r>
            <a:r>
              <a:rPr lang="en-US" dirty="0">
                <a:solidFill>
                  <a:schemeClr val="tx1"/>
                </a:solidFill>
              </a:rPr>
              <a:t>into the extracellular fluid to damage the parasite’s plasma membranes.</a:t>
            </a:r>
          </a:p>
          <a:p>
            <a:pPr algn="l">
              <a:buNone/>
            </a:pPr>
            <a:endParaRPr lang="en-US" dirty="0">
              <a:solidFill>
                <a:schemeClr val="tx1"/>
              </a:solidFill>
            </a:endParaRPr>
          </a:p>
        </p:txBody>
      </p:sp>
      <p:sp>
        <p:nvSpPr>
          <p:cNvPr id="5" name="عنصر نائب للتاريخ 4"/>
          <p:cNvSpPr>
            <a:spLocks noGrp="1"/>
          </p:cNvSpPr>
          <p:nvPr>
            <p:ph type="dt" sz="half" idx="10"/>
          </p:nvPr>
        </p:nvSpPr>
        <p:spPr/>
        <p:txBody>
          <a:bodyPr/>
          <a:lstStyle/>
          <a:p>
            <a:fld id="{F4637972-B3C4-49B4-82D1-C41C330CD0C9}" type="datetime1">
              <a:rPr lang="en-US" smtClean="0"/>
              <a:pPr/>
              <a:t>4/20/26</a:t>
            </a:fld>
            <a:endParaRPr lang="ar-SA"/>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347864" y="188640"/>
            <a:ext cx="2514600" cy="612775"/>
          </a:xfrm>
        </p:spPr>
        <p:txBody>
          <a:bodyPr>
            <a:normAutofit fontScale="90000"/>
          </a:bodyPr>
          <a:lstStyle/>
          <a:p>
            <a:r>
              <a:rPr lang="en-US" b="1" dirty="0" err="1">
                <a:solidFill>
                  <a:schemeClr val="tx1"/>
                </a:solidFill>
                <a:hlinkClick r:id="rId2" action="ppaction://hlinkfile"/>
              </a:rPr>
              <a:t>Neutrophils</a:t>
            </a:r>
            <a:endParaRPr lang="en-US" dirty="0">
              <a:solidFill>
                <a:schemeClr val="tx1"/>
              </a:solidFill>
            </a:endParaRPr>
          </a:p>
        </p:txBody>
      </p:sp>
      <p:sp>
        <p:nvSpPr>
          <p:cNvPr id="3" name="Subtitle 2"/>
          <p:cNvSpPr>
            <a:spLocks noGrp="1"/>
          </p:cNvSpPr>
          <p:nvPr>
            <p:ph type="subTitle" idx="4294967295"/>
          </p:nvPr>
        </p:nvSpPr>
        <p:spPr>
          <a:xfrm>
            <a:off x="609600" y="838200"/>
            <a:ext cx="8138864" cy="5638800"/>
          </a:xfrm>
        </p:spPr>
        <p:txBody>
          <a:bodyPr>
            <a:normAutofit/>
          </a:bodyPr>
          <a:lstStyle/>
          <a:p>
            <a:pPr lvl="0" algn="l">
              <a:buNone/>
            </a:pPr>
            <a:r>
              <a:rPr lang="en-US" dirty="0">
                <a:solidFill>
                  <a:schemeClr val="tx1"/>
                </a:solidFill>
              </a:rPr>
              <a:t>Stain readily at a neutral </a:t>
            </a:r>
            <a:r>
              <a:rPr lang="en-US" dirty="0" err="1">
                <a:solidFill>
                  <a:schemeClr val="tx1"/>
                </a:solidFill>
              </a:rPr>
              <a:t>pH.</a:t>
            </a:r>
            <a:endParaRPr lang="en-US" dirty="0">
              <a:solidFill>
                <a:schemeClr val="tx1"/>
              </a:solidFill>
            </a:endParaRPr>
          </a:p>
          <a:p>
            <a:pPr lvl="0" algn="l">
              <a:buNone/>
            </a:pPr>
            <a:r>
              <a:rPr lang="en-US" dirty="0">
                <a:solidFill>
                  <a:schemeClr val="tx1"/>
                </a:solidFill>
              </a:rPr>
              <a:t>Have a nucleus with three to five lobes connected by slender threads of chromatin.</a:t>
            </a:r>
          </a:p>
          <a:p>
            <a:pPr lvl="0" algn="l">
              <a:buNone/>
            </a:pPr>
            <a:endParaRPr lang="en-US" dirty="0">
              <a:solidFill>
                <a:schemeClr val="tx1"/>
              </a:solidFill>
            </a:endParaRPr>
          </a:p>
          <a:p>
            <a:pPr lvl="0" algn="l">
              <a:buNone/>
            </a:pPr>
            <a:r>
              <a:rPr lang="en-US" dirty="0">
                <a:solidFill>
                  <a:schemeClr val="tx1"/>
                </a:solidFill>
              </a:rPr>
              <a:t>Contain fine primary and secondary inconspicuous granules. </a:t>
            </a:r>
          </a:p>
          <a:p>
            <a:pPr lvl="0" algn="l">
              <a:buNone/>
            </a:pPr>
            <a:endParaRPr lang="en-US" dirty="0">
              <a:solidFill>
                <a:schemeClr val="tx1"/>
              </a:solidFill>
            </a:endParaRPr>
          </a:p>
          <a:p>
            <a:pPr lvl="0" algn="l">
              <a:buNone/>
            </a:pPr>
            <a:r>
              <a:rPr lang="en-US" dirty="0">
                <a:solidFill>
                  <a:schemeClr val="tx1"/>
                </a:solidFill>
              </a:rPr>
              <a:t>Have receptors for antibodies and complement proteins and are highly </a:t>
            </a:r>
            <a:r>
              <a:rPr lang="en-US" dirty="0" err="1">
                <a:solidFill>
                  <a:schemeClr val="tx1"/>
                </a:solidFill>
              </a:rPr>
              <a:t>phagocytic</a:t>
            </a:r>
            <a:r>
              <a:rPr lang="en-US" dirty="0">
                <a:solidFill>
                  <a:schemeClr val="tx1"/>
                </a:solidFill>
              </a:rPr>
              <a:t> cells. </a:t>
            </a:r>
          </a:p>
          <a:p>
            <a:pPr lvl="0" algn="l">
              <a:buNone/>
            </a:pPr>
            <a:endParaRPr lang="en-US" dirty="0">
              <a:solidFill>
                <a:schemeClr val="tx1"/>
              </a:solidFill>
            </a:endParaRPr>
          </a:p>
          <a:p>
            <a:pPr lvl="0" algn="l">
              <a:buNone/>
            </a:pPr>
            <a:r>
              <a:rPr lang="en-US" dirty="0" err="1">
                <a:solidFill>
                  <a:schemeClr val="tx1"/>
                </a:solidFill>
              </a:rPr>
              <a:t>Neutrophils</a:t>
            </a:r>
            <a:r>
              <a:rPr lang="en-US" dirty="0">
                <a:solidFill>
                  <a:schemeClr val="tx1"/>
                </a:solidFill>
              </a:rPr>
              <a:t> do not reside in healthy tissue but rapidly migrate to the site of tissue damage and infection where they are the </a:t>
            </a:r>
            <a:r>
              <a:rPr lang="en-US" dirty="0">
                <a:solidFill>
                  <a:schemeClr val="tx1"/>
                </a:solidFill>
                <a:hlinkClick r:id="rId3" action="ppaction://hlinkfile"/>
              </a:rPr>
              <a:t>principal </a:t>
            </a:r>
            <a:r>
              <a:rPr lang="en-US" dirty="0" err="1">
                <a:solidFill>
                  <a:schemeClr val="tx1"/>
                </a:solidFill>
                <a:hlinkClick r:id="rId3" action="ppaction://hlinkfile"/>
              </a:rPr>
              <a:t>phagocytic</a:t>
            </a:r>
            <a:r>
              <a:rPr lang="en-US" dirty="0">
                <a:solidFill>
                  <a:schemeClr val="tx1"/>
                </a:solidFill>
                <a:hlinkClick r:id="rId3" action="ppaction://hlinkfile"/>
              </a:rPr>
              <a:t> </a:t>
            </a:r>
            <a:r>
              <a:rPr lang="en-US" dirty="0">
                <a:solidFill>
                  <a:schemeClr val="tx1"/>
                </a:solidFill>
              </a:rPr>
              <a:t>and </a:t>
            </a:r>
            <a:r>
              <a:rPr lang="en-US" dirty="0" err="1">
                <a:solidFill>
                  <a:schemeClr val="tx1"/>
                </a:solidFill>
              </a:rPr>
              <a:t>microbicidal</a:t>
            </a:r>
            <a:r>
              <a:rPr lang="en-US" dirty="0">
                <a:solidFill>
                  <a:schemeClr val="tx1"/>
                </a:solidFill>
              </a:rPr>
              <a:t> cells. </a:t>
            </a:r>
          </a:p>
          <a:p>
            <a:pPr algn="l">
              <a:buNone/>
            </a:pPr>
            <a:endParaRPr lang="en-US" dirty="0">
              <a:solidFill>
                <a:schemeClr val="tx1"/>
              </a:solidFill>
            </a:endParaRPr>
          </a:p>
        </p:txBody>
      </p:sp>
      <p:sp>
        <p:nvSpPr>
          <p:cNvPr id="5" name="عنصر نائب للتاريخ 4"/>
          <p:cNvSpPr>
            <a:spLocks noGrp="1"/>
          </p:cNvSpPr>
          <p:nvPr>
            <p:ph type="dt" sz="half" idx="10"/>
          </p:nvPr>
        </p:nvSpPr>
        <p:spPr/>
        <p:txBody>
          <a:bodyPr/>
          <a:lstStyle/>
          <a:p>
            <a:fld id="{CAC028AD-A51A-47E6-BA89-E653B0F6916B}" type="datetime1">
              <a:rPr lang="en-US" smtClean="0"/>
              <a:pPr/>
              <a:t>4/20/26</a:t>
            </a:fld>
            <a:endParaRPr lang="ar-SA"/>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838200" y="609600"/>
            <a:ext cx="7407275" cy="5486400"/>
          </a:xfrm>
        </p:spPr>
        <p:txBody>
          <a:bodyPr>
            <a:normAutofit/>
          </a:bodyPr>
          <a:lstStyle/>
          <a:p>
            <a:pPr lvl="0" algn="l">
              <a:buNone/>
            </a:pPr>
            <a:r>
              <a:rPr lang="en-US" dirty="0">
                <a:solidFill>
                  <a:schemeClr val="tx1"/>
                </a:solidFill>
              </a:rPr>
              <a:t>The </a:t>
            </a:r>
            <a:r>
              <a:rPr lang="en-US" dirty="0" err="1">
                <a:solidFill>
                  <a:schemeClr val="tx1"/>
                </a:solidFill>
              </a:rPr>
              <a:t>lytic</a:t>
            </a:r>
            <a:r>
              <a:rPr lang="en-US" dirty="0">
                <a:solidFill>
                  <a:schemeClr val="tx1"/>
                </a:solidFill>
              </a:rPr>
              <a:t> enzymes and bactericidal substances in </a:t>
            </a:r>
            <a:r>
              <a:rPr lang="en-US" dirty="0" err="1">
                <a:solidFill>
                  <a:schemeClr val="tx1"/>
                </a:solidFill>
              </a:rPr>
              <a:t>neutrophils</a:t>
            </a:r>
            <a:r>
              <a:rPr lang="en-US" dirty="0">
                <a:solidFill>
                  <a:schemeClr val="tx1"/>
                </a:solidFill>
              </a:rPr>
              <a:t> are contained within large primary and smaller secondary granules. Primary granules contain </a:t>
            </a:r>
            <a:r>
              <a:rPr lang="en-US" dirty="0" err="1">
                <a:solidFill>
                  <a:schemeClr val="tx1"/>
                </a:solidFill>
              </a:rPr>
              <a:t>peroxidase</a:t>
            </a:r>
            <a:r>
              <a:rPr lang="en-US" dirty="0">
                <a:solidFill>
                  <a:schemeClr val="tx1"/>
                </a:solidFill>
              </a:rPr>
              <a:t>, </a:t>
            </a:r>
            <a:r>
              <a:rPr lang="en-US" dirty="0" err="1">
                <a:solidFill>
                  <a:schemeClr val="tx1"/>
                </a:solidFill>
              </a:rPr>
              <a:t>lysozyme</a:t>
            </a:r>
            <a:r>
              <a:rPr lang="en-US" dirty="0">
                <a:solidFill>
                  <a:schemeClr val="tx1"/>
                </a:solidFill>
              </a:rPr>
              <a:t>, and various hydrolytic enzymes.</a:t>
            </a:r>
          </a:p>
          <a:p>
            <a:pPr lvl="0" algn="l">
              <a:buNone/>
            </a:pPr>
            <a:r>
              <a:rPr lang="en-US" dirty="0">
                <a:solidFill>
                  <a:schemeClr val="tx1"/>
                </a:solidFill>
              </a:rPr>
              <a:t>The secondary granules have </a:t>
            </a:r>
            <a:r>
              <a:rPr lang="en-US" dirty="0" err="1">
                <a:solidFill>
                  <a:schemeClr val="tx1"/>
                </a:solidFill>
              </a:rPr>
              <a:t>collagenase</a:t>
            </a:r>
            <a:r>
              <a:rPr lang="en-US" dirty="0">
                <a:solidFill>
                  <a:schemeClr val="tx1"/>
                </a:solidFill>
              </a:rPr>
              <a:t>, </a:t>
            </a:r>
            <a:r>
              <a:rPr lang="en-US" dirty="0" err="1">
                <a:solidFill>
                  <a:schemeClr val="tx1"/>
                </a:solidFill>
              </a:rPr>
              <a:t>lactoferrin</a:t>
            </a:r>
            <a:r>
              <a:rPr lang="en-US" dirty="0">
                <a:solidFill>
                  <a:schemeClr val="tx1"/>
                </a:solidFill>
              </a:rPr>
              <a:t>, and </a:t>
            </a:r>
            <a:r>
              <a:rPr lang="en-US" dirty="0" err="1">
                <a:solidFill>
                  <a:schemeClr val="tx1"/>
                </a:solidFill>
              </a:rPr>
              <a:t>lysozyme</a:t>
            </a:r>
            <a:r>
              <a:rPr lang="en-US" dirty="0">
                <a:solidFill>
                  <a:schemeClr val="tx1"/>
                </a:solidFill>
              </a:rPr>
              <a:t>. </a:t>
            </a:r>
          </a:p>
          <a:p>
            <a:pPr lvl="0" algn="l">
              <a:buNone/>
            </a:pPr>
            <a:r>
              <a:rPr lang="en-US" dirty="0" err="1">
                <a:solidFill>
                  <a:schemeClr val="tx1"/>
                </a:solidFill>
              </a:rPr>
              <a:t>Neutrophils</a:t>
            </a:r>
            <a:r>
              <a:rPr lang="en-US" dirty="0">
                <a:solidFill>
                  <a:schemeClr val="tx1"/>
                </a:solidFill>
              </a:rPr>
              <a:t> also use oxygen-dependent and oxygen-independent pathways that generate antimicrobial substances and </a:t>
            </a:r>
            <a:r>
              <a:rPr lang="en-US" dirty="0" err="1">
                <a:solidFill>
                  <a:schemeClr val="tx1"/>
                </a:solidFill>
              </a:rPr>
              <a:t>defensins</a:t>
            </a:r>
            <a:r>
              <a:rPr lang="en-US" dirty="0">
                <a:solidFill>
                  <a:schemeClr val="tx1"/>
                </a:solidFill>
              </a:rPr>
              <a:t> to kill ingested microorganisms. </a:t>
            </a:r>
          </a:p>
          <a:p>
            <a:pPr lvl="0" algn="l">
              <a:buNone/>
            </a:pPr>
            <a:r>
              <a:rPr lang="en-US" dirty="0">
                <a:hlinkClick r:id="rId2" action="ppaction://hlinkfile"/>
              </a:rPr>
              <a:t>**</a:t>
            </a:r>
            <a:endParaRPr lang="en-US" dirty="0">
              <a:solidFill>
                <a:schemeClr val="tx1"/>
              </a:solidFill>
            </a:endParaRPr>
          </a:p>
          <a:p>
            <a:pPr algn="l">
              <a:buNone/>
            </a:pPr>
            <a:endParaRPr lang="en-US" dirty="0">
              <a:solidFill>
                <a:schemeClr val="tx1"/>
              </a:solidFill>
            </a:endParaRPr>
          </a:p>
        </p:txBody>
      </p:sp>
      <p:sp>
        <p:nvSpPr>
          <p:cNvPr id="5" name="عنصر نائب للتاريخ 4"/>
          <p:cNvSpPr>
            <a:spLocks noGrp="1"/>
          </p:cNvSpPr>
          <p:nvPr>
            <p:ph type="dt" sz="half" idx="10"/>
          </p:nvPr>
        </p:nvSpPr>
        <p:spPr/>
        <p:txBody>
          <a:bodyPr/>
          <a:lstStyle/>
          <a:p>
            <a:fld id="{274E5A65-7AFC-4D28-BB6E-09836556F1F7}" type="datetime1">
              <a:rPr lang="en-US" smtClean="0"/>
              <a:pPr/>
              <a:t>4/20/26</a:t>
            </a:fld>
            <a:endParaRPr lang="ar-SA"/>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275856" y="188640"/>
            <a:ext cx="2209800" cy="688975"/>
          </a:xfrm>
        </p:spPr>
        <p:txBody>
          <a:bodyPr>
            <a:normAutofit fontScale="90000"/>
          </a:bodyPr>
          <a:lstStyle/>
          <a:p>
            <a:r>
              <a:rPr lang="en-US" b="1" dirty="0">
                <a:solidFill>
                  <a:schemeClr val="tx1"/>
                </a:solidFill>
              </a:rPr>
              <a:t>Mast cells</a:t>
            </a:r>
            <a:endParaRPr lang="en-US" dirty="0">
              <a:solidFill>
                <a:schemeClr val="tx1"/>
              </a:solidFill>
            </a:endParaRPr>
          </a:p>
        </p:txBody>
      </p:sp>
      <p:sp>
        <p:nvSpPr>
          <p:cNvPr id="3" name="Subtitle 2"/>
          <p:cNvSpPr>
            <a:spLocks noGrp="1"/>
          </p:cNvSpPr>
          <p:nvPr>
            <p:ph type="subTitle" idx="4294967295"/>
          </p:nvPr>
        </p:nvSpPr>
        <p:spPr>
          <a:xfrm>
            <a:off x="685800" y="1066800"/>
            <a:ext cx="7407275" cy="5486400"/>
          </a:xfrm>
        </p:spPr>
        <p:txBody>
          <a:bodyPr>
            <a:normAutofit/>
          </a:bodyPr>
          <a:lstStyle/>
          <a:p>
            <a:pPr algn="l">
              <a:buNone/>
            </a:pPr>
            <a:r>
              <a:rPr lang="en-US" b="1" dirty="0">
                <a:solidFill>
                  <a:schemeClr val="tx1"/>
                </a:solidFill>
              </a:rPr>
              <a:t>Mast cells </a:t>
            </a:r>
            <a:r>
              <a:rPr lang="en-US" dirty="0">
                <a:solidFill>
                  <a:schemeClr val="tx1"/>
                </a:solidFill>
              </a:rPr>
              <a:t>are bone marrow–derived cells.</a:t>
            </a:r>
          </a:p>
          <a:p>
            <a:pPr algn="l">
              <a:buNone/>
            </a:pPr>
            <a:endParaRPr lang="en-US" dirty="0">
              <a:solidFill>
                <a:schemeClr val="tx1"/>
              </a:solidFill>
            </a:endParaRPr>
          </a:p>
          <a:p>
            <a:pPr algn="l">
              <a:buNone/>
            </a:pPr>
            <a:r>
              <a:rPr lang="en-US" dirty="0">
                <a:solidFill>
                  <a:schemeClr val="tx1"/>
                </a:solidFill>
                <a:hlinkClick r:id="rId2" action="ppaction://hlinkfile"/>
              </a:rPr>
              <a:t>Found in connective tissue. </a:t>
            </a:r>
            <a:endParaRPr lang="en-US" dirty="0">
              <a:solidFill>
                <a:schemeClr val="tx1"/>
              </a:solidFill>
            </a:endParaRPr>
          </a:p>
          <a:p>
            <a:pPr algn="l">
              <a:buNone/>
            </a:pPr>
            <a:endParaRPr lang="en-US" dirty="0">
              <a:solidFill>
                <a:schemeClr val="tx1"/>
              </a:solidFill>
            </a:endParaRPr>
          </a:p>
          <a:p>
            <a:pPr algn="l">
              <a:buNone/>
            </a:pPr>
            <a:r>
              <a:rPr lang="en-US" dirty="0">
                <a:solidFill>
                  <a:schemeClr val="tx1"/>
                </a:solidFill>
              </a:rPr>
              <a:t>They contain granules with histamine and other pharmacologically active substances that contribute to the inflammatory response. </a:t>
            </a:r>
          </a:p>
          <a:p>
            <a:pPr algn="l">
              <a:buNone/>
            </a:pPr>
            <a:endParaRPr lang="en-US" dirty="0">
              <a:solidFill>
                <a:schemeClr val="tx1"/>
              </a:solidFill>
            </a:endParaRPr>
          </a:p>
          <a:p>
            <a:pPr algn="l">
              <a:buNone/>
            </a:pPr>
            <a:r>
              <a:rPr lang="en-US" dirty="0">
                <a:solidFill>
                  <a:schemeClr val="tx1"/>
                </a:solidFill>
              </a:rPr>
              <a:t>Mast cells, along with basophiles, play an important role in </a:t>
            </a:r>
            <a:r>
              <a:rPr lang="en-US" dirty="0">
                <a:solidFill>
                  <a:schemeClr val="tx1"/>
                </a:solidFill>
                <a:hlinkClick r:id="rId3" action="ppaction://hlinkfile"/>
              </a:rPr>
              <a:t>the development of allergies and hypersensitivities</a:t>
            </a:r>
            <a:r>
              <a:rPr lang="en-US" dirty="0">
                <a:solidFill>
                  <a:schemeClr val="tx1"/>
                </a:solidFill>
              </a:rPr>
              <a:t>.</a:t>
            </a:r>
          </a:p>
          <a:p>
            <a:pPr algn="l">
              <a:buNone/>
            </a:pPr>
            <a:endParaRPr lang="en-US" dirty="0">
              <a:solidFill>
                <a:schemeClr val="tx1"/>
              </a:solidFill>
            </a:endParaRPr>
          </a:p>
        </p:txBody>
      </p:sp>
      <p:sp>
        <p:nvSpPr>
          <p:cNvPr id="5" name="عنصر نائب للتاريخ 4"/>
          <p:cNvSpPr>
            <a:spLocks noGrp="1"/>
          </p:cNvSpPr>
          <p:nvPr>
            <p:ph type="dt" sz="half" idx="10"/>
          </p:nvPr>
        </p:nvSpPr>
        <p:spPr/>
        <p:txBody>
          <a:bodyPr/>
          <a:lstStyle/>
          <a:p>
            <a:fld id="{D01110BD-59A0-4DD8-B078-4694869D00BE}" type="datetime1">
              <a:rPr lang="en-US" smtClean="0"/>
              <a:pPr/>
              <a:t>4/20/26</a:t>
            </a:fld>
            <a:endParaRPr lang="ar-S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b="1" u="sng" dirty="0">
                <a:solidFill>
                  <a:schemeClr val="tx1"/>
                </a:solidFill>
              </a:rPr>
              <a:t>Infection and disease</a:t>
            </a:r>
            <a:endParaRPr lang="ar-SA" dirty="0">
              <a:solidFill>
                <a:schemeClr val="tx1"/>
              </a:solidFill>
            </a:endParaRPr>
          </a:p>
        </p:txBody>
      </p:sp>
      <p:sp>
        <p:nvSpPr>
          <p:cNvPr id="3" name="عنصر نائب للمحتوى 2"/>
          <p:cNvSpPr>
            <a:spLocks noGrp="1"/>
          </p:cNvSpPr>
          <p:nvPr>
            <p:ph sz="quarter" idx="1"/>
          </p:nvPr>
        </p:nvSpPr>
        <p:spPr/>
        <p:txBody>
          <a:bodyPr>
            <a:normAutofit fontScale="92500" lnSpcReduction="20000"/>
          </a:bodyPr>
          <a:lstStyle/>
          <a:p>
            <a:pPr algn="l">
              <a:buNone/>
            </a:pPr>
            <a:r>
              <a:rPr lang="en-US" b="1" u="sng" dirty="0"/>
              <a:t>Infection:</a:t>
            </a:r>
            <a:r>
              <a:rPr lang="en-US" b="1" dirty="0"/>
              <a:t> </a:t>
            </a:r>
            <a:r>
              <a:rPr lang="en-US" dirty="0"/>
              <a:t>It is an interaction between host and microorganism which involve tissue damage.</a:t>
            </a:r>
          </a:p>
          <a:p>
            <a:pPr algn="l">
              <a:buNone/>
            </a:pPr>
            <a:r>
              <a:rPr lang="en-US" b="1" dirty="0"/>
              <a:t>Classification of infection according to its localization:</a:t>
            </a:r>
            <a:endParaRPr lang="en-US" dirty="0"/>
          </a:p>
          <a:p>
            <a:pPr lvl="0" algn="l">
              <a:buNone/>
            </a:pPr>
            <a:r>
              <a:rPr lang="en-US" b="1" dirty="0">
                <a:hlinkClick r:id="rId2" action="ppaction://hlinkfile"/>
              </a:rPr>
              <a:t>Local.</a:t>
            </a:r>
            <a:endParaRPr lang="en-US" dirty="0"/>
          </a:p>
          <a:p>
            <a:pPr algn="l">
              <a:buNone/>
            </a:pPr>
            <a:r>
              <a:rPr lang="en-US" b="1" dirty="0">
                <a:hlinkClick r:id="rId3" action="ppaction://hlinkfile"/>
              </a:rPr>
              <a:t>General</a:t>
            </a:r>
            <a:r>
              <a:rPr lang="en-US" b="1" dirty="0"/>
              <a:t>.</a:t>
            </a:r>
            <a:endParaRPr lang="en-US" dirty="0"/>
          </a:p>
          <a:p>
            <a:pPr lvl="0" algn="l">
              <a:buNone/>
            </a:pPr>
            <a:r>
              <a:rPr lang="en-US" b="1" dirty="0">
                <a:hlinkClick r:id="rId4" action="ppaction://hlinkfile"/>
              </a:rPr>
              <a:t>Latent</a:t>
            </a:r>
            <a:r>
              <a:rPr lang="en-US" dirty="0"/>
              <a:t> (not produce detectable signs of infection but give rise antibody response which can be detected by serological test.</a:t>
            </a:r>
          </a:p>
          <a:p>
            <a:pPr algn="l">
              <a:buNone/>
            </a:pPr>
            <a:r>
              <a:rPr lang="en-US" b="1" dirty="0"/>
              <a:t>Classification of infection according to its incidence:</a:t>
            </a:r>
            <a:endParaRPr lang="en-US" dirty="0"/>
          </a:p>
          <a:p>
            <a:pPr lvl="0" algn="l">
              <a:buNone/>
            </a:pPr>
            <a:r>
              <a:rPr lang="en-US" u="sng" dirty="0">
                <a:hlinkClick r:id="rId5" action="ppaction://hlinkfile"/>
              </a:rPr>
              <a:t>Sporadic</a:t>
            </a:r>
            <a:r>
              <a:rPr lang="en-US" u="sng" dirty="0"/>
              <a:t> :</a:t>
            </a:r>
            <a:r>
              <a:rPr lang="en-US" dirty="0"/>
              <a:t> when the isolated cases occur.</a:t>
            </a:r>
          </a:p>
          <a:p>
            <a:pPr lvl="0" algn="l">
              <a:buNone/>
            </a:pPr>
            <a:r>
              <a:rPr lang="en-US" u="sng" dirty="0">
                <a:hlinkClick r:id="rId6" action="ppaction://hlinkfile"/>
              </a:rPr>
              <a:t>Enzootic </a:t>
            </a:r>
            <a:r>
              <a:rPr lang="en-US" u="sng" dirty="0"/>
              <a:t>:</a:t>
            </a:r>
            <a:r>
              <a:rPr lang="en-US" dirty="0"/>
              <a:t> Particular disease reoccur regularly in a host in a given area.</a:t>
            </a:r>
          </a:p>
          <a:p>
            <a:pPr lvl="0" algn="l">
              <a:buNone/>
            </a:pPr>
            <a:r>
              <a:rPr lang="en-US" u="sng" dirty="0">
                <a:hlinkClick r:id="rId7" action="ppaction://hlinkfile"/>
              </a:rPr>
              <a:t>Epizootic:</a:t>
            </a:r>
            <a:r>
              <a:rPr lang="en-US" dirty="0"/>
              <a:t> when a disease suddenly affects large number of population, cases increased rapidly and then decrease later on.</a:t>
            </a:r>
          </a:p>
          <a:p>
            <a:pPr algn="l">
              <a:buNone/>
            </a:pPr>
            <a:endParaRPr lang="en-US" dirty="0"/>
          </a:p>
        </p:txBody>
      </p:sp>
      <p:sp>
        <p:nvSpPr>
          <p:cNvPr id="4" name="عنصر نائب للتاريخ 3"/>
          <p:cNvSpPr>
            <a:spLocks noGrp="1"/>
          </p:cNvSpPr>
          <p:nvPr>
            <p:ph type="dt" sz="half" idx="10"/>
          </p:nvPr>
        </p:nvSpPr>
        <p:spPr/>
        <p:txBody>
          <a:bodyPr/>
          <a:lstStyle/>
          <a:p>
            <a:fld id="{204927EA-A182-46E6-A4CE-B7A07DBA4B35}" type="datetime1">
              <a:rPr lang="en-US" smtClean="0"/>
              <a:pPr/>
              <a:t>4/20/26</a:t>
            </a:fld>
            <a:endParaRPr lang="ar-SA"/>
          </a:p>
        </p:txBody>
      </p:sp>
      <p:sp>
        <p:nvSpPr>
          <p:cNvPr id="26626" name="AutoShape 2" descr="نتيجة بحث الصور عن ‪General infection‬‏"/>
          <p:cNvSpPr>
            <a:spLocks noChangeAspect="1" noChangeArrowheads="1"/>
          </p:cNvSpPr>
          <p:nvPr/>
        </p:nvSpPr>
        <p:spPr bwMode="auto">
          <a:xfrm>
            <a:off x="-61913" y="-136525"/>
            <a:ext cx="304801" cy="304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p:pull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203848" y="188640"/>
            <a:ext cx="2971800" cy="554037"/>
          </a:xfrm>
        </p:spPr>
        <p:txBody>
          <a:bodyPr>
            <a:normAutofit fontScale="90000"/>
          </a:bodyPr>
          <a:lstStyle/>
          <a:p>
            <a:r>
              <a:rPr lang="en-US" b="1" dirty="0" err="1">
                <a:solidFill>
                  <a:schemeClr val="tx1"/>
                </a:solidFill>
              </a:rPr>
              <a:t>Dendritic</a:t>
            </a:r>
            <a:r>
              <a:rPr lang="en-US" b="1" dirty="0">
                <a:solidFill>
                  <a:schemeClr val="tx1"/>
                </a:solidFill>
              </a:rPr>
              <a:t> cells</a:t>
            </a:r>
            <a:endParaRPr lang="en-US" dirty="0">
              <a:solidFill>
                <a:schemeClr val="tx1"/>
              </a:solidFill>
            </a:endParaRPr>
          </a:p>
        </p:txBody>
      </p:sp>
      <p:sp>
        <p:nvSpPr>
          <p:cNvPr id="3" name="Subtitle 2"/>
          <p:cNvSpPr>
            <a:spLocks noGrp="1"/>
          </p:cNvSpPr>
          <p:nvPr>
            <p:ph type="subTitle" idx="4294967295"/>
          </p:nvPr>
        </p:nvSpPr>
        <p:spPr>
          <a:xfrm>
            <a:off x="685800" y="1066800"/>
            <a:ext cx="7407275" cy="5486400"/>
          </a:xfrm>
        </p:spPr>
        <p:txBody>
          <a:bodyPr>
            <a:normAutofit fontScale="92500"/>
          </a:bodyPr>
          <a:lstStyle/>
          <a:p>
            <a:pPr algn="l">
              <a:buNone/>
            </a:pPr>
            <a:r>
              <a:rPr lang="en-US" b="1" dirty="0" err="1">
                <a:solidFill>
                  <a:schemeClr val="tx1"/>
                </a:solidFill>
                <a:hlinkClick r:id="rId2" action="ppaction://hlinkfile"/>
              </a:rPr>
              <a:t>Dendritic</a:t>
            </a:r>
            <a:r>
              <a:rPr lang="en-US" b="1" dirty="0">
                <a:solidFill>
                  <a:schemeClr val="tx1"/>
                </a:solidFill>
                <a:hlinkClick r:id="rId2" action="ppaction://hlinkfile"/>
              </a:rPr>
              <a:t> cells</a:t>
            </a:r>
            <a:r>
              <a:rPr lang="en-US" b="1" dirty="0">
                <a:solidFill>
                  <a:schemeClr val="tx1"/>
                </a:solidFill>
              </a:rPr>
              <a:t> </a:t>
            </a:r>
            <a:r>
              <a:rPr lang="en-US" dirty="0">
                <a:solidFill>
                  <a:schemeClr val="tx1"/>
                </a:solidFill>
              </a:rPr>
              <a:t>can recognize specific </a:t>
            </a:r>
            <a:r>
              <a:rPr lang="en-US" u="sng" cap="all" dirty="0">
                <a:solidFill>
                  <a:schemeClr val="tx1"/>
                </a:solidFill>
              </a:rPr>
              <a:t>p</a:t>
            </a:r>
            <a:r>
              <a:rPr lang="en-US" dirty="0">
                <a:solidFill>
                  <a:schemeClr val="tx1"/>
                </a:solidFill>
              </a:rPr>
              <a:t>athogen-</a:t>
            </a:r>
            <a:r>
              <a:rPr lang="en-US" u="sng" dirty="0">
                <a:solidFill>
                  <a:schemeClr val="tx1"/>
                </a:solidFill>
              </a:rPr>
              <a:t>A</a:t>
            </a:r>
            <a:r>
              <a:rPr lang="en-US" dirty="0">
                <a:solidFill>
                  <a:schemeClr val="tx1"/>
                </a:solidFill>
              </a:rPr>
              <a:t>ssociated </a:t>
            </a:r>
            <a:r>
              <a:rPr lang="en-US" u="sng" dirty="0">
                <a:solidFill>
                  <a:schemeClr val="tx1"/>
                </a:solidFill>
              </a:rPr>
              <a:t>M</a:t>
            </a:r>
            <a:r>
              <a:rPr lang="en-US" dirty="0">
                <a:solidFill>
                  <a:schemeClr val="tx1"/>
                </a:solidFill>
              </a:rPr>
              <a:t>olecular </a:t>
            </a:r>
            <a:r>
              <a:rPr lang="en-US" u="sng" dirty="0">
                <a:solidFill>
                  <a:schemeClr val="tx1"/>
                </a:solidFill>
              </a:rPr>
              <a:t>P</a:t>
            </a:r>
            <a:r>
              <a:rPr lang="en-US" dirty="0">
                <a:solidFill>
                  <a:schemeClr val="tx1"/>
                </a:solidFill>
              </a:rPr>
              <a:t>atterns (PAMPs) on microorganisms.</a:t>
            </a:r>
          </a:p>
          <a:p>
            <a:pPr algn="l">
              <a:buNone/>
            </a:pPr>
            <a:r>
              <a:rPr lang="en-US" dirty="0">
                <a:solidFill>
                  <a:schemeClr val="tx1"/>
                </a:solidFill>
              </a:rPr>
              <a:t>Plays an important role in nonspecific resistance. </a:t>
            </a:r>
          </a:p>
          <a:p>
            <a:pPr algn="l">
              <a:buNone/>
            </a:pPr>
            <a:r>
              <a:rPr lang="en-US" dirty="0">
                <a:solidFill>
                  <a:schemeClr val="tx1"/>
                </a:solidFill>
              </a:rPr>
              <a:t>They can differentiate between self and non-self molecules. </a:t>
            </a:r>
          </a:p>
          <a:p>
            <a:pPr algn="l">
              <a:buNone/>
            </a:pPr>
            <a:r>
              <a:rPr lang="en-US" dirty="0">
                <a:solidFill>
                  <a:schemeClr val="tx1"/>
                </a:solidFill>
              </a:rPr>
              <a:t>After the pathogen is recognized, it binds to the </a:t>
            </a:r>
            <a:r>
              <a:rPr lang="en-US" dirty="0" err="1">
                <a:solidFill>
                  <a:schemeClr val="tx1"/>
                </a:solidFill>
              </a:rPr>
              <a:t>dendritic</a:t>
            </a:r>
            <a:r>
              <a:rPr lang="en-US" dirty="0">
                <a:solidFill>
                  <a:schemeClr val="tx1"/>
                </a:solidFill>
              </a:rPr>
              <a:t> cell’s pattern recognition receptors and then is </a:t>
            </a:r>
            <a:r>
              <a:rPr lang="en-US" dirty="0" err="1">
                <a:solidFill>
                  <a:schemeClr val="tx1"/>
                </a:solidFill>
                <a:hlinkClick r:id="rId3" action="ppaction://hlinkfile"/>
              </a:rPr>
              <a:t>phagocytosed</a:t>
            </a:r>
            <a:r>
              <a:rPr lang="en-US" dirty="0">
                <a:solidFill>
                  <a:schemeClr val="tx1"/>
                </a:solidFill>
                <a:hlinkClick r:id="rId3" action="ppaction://hlinkfile"/>
              </a:rPr>
              <a:t>.</a:t>
            </a:r>
            <a:r>
              <a:rPr lang="en-US" dirty="0">
                <a:solidFill>
                  <a:schemeClr val="tx1"/>
                </a:solidFill>
              </a:rPr>
              <a:t> </a:t>
            </a:r>
          </a:p>
          <a:p>
            <a:pPr algn="l">
              <a:buNone/>
            </a:pPr>
            <a:r>
              <a:rPr lang="en-US" dirty="0" err="1">
                <a:solidFill>
                  <a:schemeClr val="tx1"/>
                </a:solidFill>
              </a:rPr>
              <a:t>Denderitic</a:t>
            </a:r>
            <a:r>
              <a:rPr lang="en-US" dirty="0">
                <a:solidFill>
                  <a:schemeClr val="tx1"/>
                </a:solidFill>
              </a:rPr>
              <a:t> cells are also stimulated by endogenous activators such as </a:t>
            </a:r>
            <a:r>
              <a:rPr lang="en-US" u="sng" dirty="0">
                <a:solidFill>
                  <a:schemeClr val="tx1"/>
                </a:solidFill>
              </a:rPr>
              <a:t>interferon</a:t>
            </a:r>
            <a:r>
              <a:rPr lang="en-US" dirty="0">
                <a:solidFill>
                  <a:schemeClr val="tx1"/>
                </a:solidFill>
              </a:rPr>
              <a:t>, </a:t>
            </a:r>
            <a:r>
              <a:rPr lang="en-US" u="sng" dirty="0">
                <a:solidFill>
                  <a:schemeClr val="tx1"/>
                </a:solidFill>
              </a:rPr>
              <a:t>heat-shock</a:t>
            </a:r>
            <a:r>
              <a:rPr lang="en-US" dirty="0">
                <a:solidFill>
                  <a:schemeClr val="tx1"/>
                </a:solidFill>
              </a:rPr>
              <a:t> </a:t>
            </a:r>
            <a:r>
              <a:rPr lang="en-US" u="sng" dirty="0">
                <a:solidFill>
                  <a:schemeClr val="tx1"/>
                </a:solidFill>
              </a:rPr>
              <a:t>proteins</a:t>
            </a:r>
            <a:r>
              <a:rPr lang="en-US" dirty="0">
                <a:solidFill>
                  <a:schemeClr val="tx1"/>
                </a:solidFill>
              </a:rPr>
              <a:t>, and </a:t>
            </a:r>
            <a:r>
              <a:rPr lang="en-US" u="sng" dirty="0">
                <a:solidFill>
                  <a:schemeClr val="tx1"/>
                </a:solidFill>
              </a:rPr>
              <a:t>tumor necrosis factor</a:t>
            </a:r>
            <a:r>
              <a:rPr lang="en-US" dirty="0">
                <a:solidFill>
                  <a:schemeClr val="tx1"/>
                </a:solidFill>
              </a:rPr>
              <a:t> that are released in response to microbial infection. </a:t>
            </a:r>
          </a:p>
          <a:p>
            <a:pPr algn="l">
              <a:buNone/>
            </a:pPr>
            <a:r>
              <a:rPr lang="en-US" dirty="0">
                <a:solidFill>
                  <a:schemeClr val="tx1"/>
                </a:solidFill>
              </a:rPr>
              <a:t>After stimulation, </a:t>
            </a:r>
            <a:r>
              <a:rPr lang="en-US" dirty="0" err="1">
                <a:solidFill>
                  <a:schemeClr val="tx1"/>
                </a:solidFill>
              </a:rPr>
              <a:t>dendritic</a:t>
            </a:r>
            <a:r>
              <a:rPr lang="en-US" dirty="0">
                <a:solidFill>
                  <a:schemeClr val="tx1"/>
                </a:solidFill>
              </a:rPr>
              <a:t> cells migrate to the bloodstream or lymphatic system and present antigens to T cells. Thus </a:t>
            </a:r>
            <a:r>
              <a:rPr lang="en-US" dirty="0" err="1">
                <a:solidFill>
                  <a:schemeClr val="tx1"/>
                </a:solidFill>
              </a:rPr>
              <a:t>dendritic</a:t>
            </a:r>
            <a:r>
              <a:rPr lang="en-US" dirty="0">
                <a:solidFill>
                  <a:schemeClr val="tx1"/>
                </a:solidFill>
              </a:rPr>
              <a:t> cells also play an important role in the specific immune response.</a:t>
            </a:r>
          </a:p>
          <a:p>
            <a:pPr algn="l">
              <a:buNone/>
            </a:pPr>
            <a:endParaRPr lang="en-US" dirty="0">
              <a:solidFill>
                <a:schemeClr val="tx1"/>
              </a:solidFill>
            </a:endParaRPr>
          </a:p>
        </p:txBody>
      </p:sp>
      <p:sp>
        <p:nvSpPr>
          <p:cNvPr id="5" name="عنصر نائب للتاريخ 4"/>
          <p:cNvSpPr>
            <a:spLocks noGrp="1"/>
          </p:cNvSpPr>
          <p:nvPr>
            <p:ph type="dt" sz="half" idx="10"/>
          </p:nvPr>
        </p:nvSpPr>
        <p:spPr/>
        <p:txBody>
          <a:bodyPr/>
          <a:lstStyle/>
          <a:p>
            <a:fld id="{2E3AC120-0100-44EC-9AB8-4D22B438E72B}" type="datetime1">
              <a:rPr lang="en-US" smtClean="0"/>
              <a:pPr/>
              <a:t>4/20/26</a:t>
            </a:fld>
            <a:endParaRPr lang="ar-SA"/>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28600"/>
            <a:ext cx="7407275" cy="609600"/>
          </a:xfrm>
        </p:spPr>
        <p:txBody>
          <a:bodyPr>
            <a:normAutofit/>
          </a:bodyPr>
          <a:lstStyle/>
          <a:p>
            <a:r>
              <a:rPr lang="en-US" sz="3100" b="1" u="sng" dirty="0">
                <a:solidFill>
                  <a:schemeClr val="tx1"/>
                </a:solidFill>
              </a:rPr>
              <a:t>Organs and Tissues of the Immune System</a:t>
            </a:r>
            <a:endParaRPr lang="en-US" dirty="0">
              <a:solidFill>
                <a:schemeClr val="tx1"/>
              </a:solidFill>
            </a:endParaRPr>
          </a:p>
        </p:txBody>
      </p:sp>
      <p:sp>
        <p:nvSpPr>
          <p:cNvPr id="3" name="Subtitle 2"/>
          <p:cNvSpPr>
            <a:spLocks noGrp="1"/>
          </p:cNvSpPr>
          <p:nvPr>
            <p:ph type="subTitle" idx="4294967295"/>
          </p:nvPr>
        </p:nvSpPr>
        <p:spPr>
          <a:xfrm>
            <a:off x="838200" y="914400"/>
            <a:ext cx="7407275" cy="5562600"/>
          </a:xfrm>
        </p:spPr>
        <p:txBody>
          <a:bodyPr>
            <a:normAutofit/>
          </a:bodyPr>
          <a:lstStyle/>
          <a:p>
            <a:pPr algn="l">
              <a:buNone/>
            </a:pPr>
            <a:endParaRPr lang="en-US" sz="3200" dirty="0">
              <a:solidFill>
                <a:schemeClr val="tx1"/>
              </a:solidFill>
            </a:endParaRPr>
          </a:p>
          <a:p>
            <a:pPr algn="l">
              <a:buNone/>
            </a:pPr>
            <a:r>
              <a:rPr lang="en-US" sz="3200" dirty="0">
                <a:solidFill>
                  <a:schemeClr val="tx1"/>
                </a:solidFill>
              </a:rPr>
              <a:t>Based on function, the organs and tissues of the immune system can be divided into primary or secondary lymphoid organs or tissues.</a:t>
            </a:r>
          </a:p>
          <a:p>
            <a:pPr algn="just">
              <a:buNone/>
            </a:pPr>
            <a:endParaRPr lang="en-US" sz="3200" dirty="0">
              <a:solidFill>
                <a:schemeClr val="tx1"/>
              </a:solidFill>
            </a:endParaRPr>
          </a:p>
          <a:p>
            <a:pPr algn="l">
              <a:buNone/>
            </a:pPr>
            <a:r>
              <a:rPr lang="en-US" sz="2800" b="1" u="sng" dirty="0">
                <a:solidFill>
                  <a:schemeClr val="tx1"/>
                </a:solidFill>
              </a:rPr>
              <a:t>The primary organs or tissues</a:t>
            </a:r>
            <a:r>
              <a:rPr lang="en-US" sz="3200" dirty="0">
                <a:solidFill>
                  <a:schemeClr val="tx1"/>
                </a:solidFill>
              </a:rPr>
              <a:t> are where immature lymphocytes mature and differentiate into antigen-sensitive mature B and T cells (thymus and bone marrow).</a:t>
            </a:r>
          </a:p>
          <a:p>
            <a:pPr algn="l">
              <a:buNone/>
            </a:pPr>
            <a:endParaRPr lang="en-US" dirty="0">
              <a:solidFill>
                <a:schemeClr val="tx1"/>
              </a:solidFill>
            </a:endParaRPr>
          </a:p>
          <a:p>
            <a:pPr algn="l">
              <a:buNone/>
            </a:pPr>
            <a:endParaRPr lang="en-US" dirty="0">
              <a:solidFill>
                <a:schemeClr val="tx1"/>
              </a:solidFill>
            </a:endParaRPr>
          </a:p>
        </p:txBody>
      </p:sp>
      <p:sp>
        <p:nvSpPr>
          <p:cNvPr id="5" name="عنصر نائب للتاريخ 4"/>
          <p:cNvSpPr>
            <a:spLocks noGrp="1"/>
          </p:cNvSpPr>
          <p:nvPr>
            <p:ph type="dt" sz="half" idx="10"/>
          </p:nvPr>
        </p:nvSpPr>
        <p:spPr/>
        <p:txBody>
          <a:bodyPr/>
          <a:lstStyle/>
          <a:p>
            <a:fld id="{8647C1B7-FAF1-484F-925D-C74A7C8A3BA0}" type="datetime1">
              <a:rPr lang="en-US" smtClean="0"/>
              <a:pPr/>
              <a:t>4/20/26</a:t>
            </a:fld>
            <a:endParaRPr lang="ar-SA"/>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14400" y="457200"/>
            <a:ext cx="7712075" cy="685800"/>
          </a:xfrm>
        </p:spPr>
        <p:txBody>
          <a:bodyPr>
            <a:normAutofit/>
          </a:bodyPr>
          <a:lstStyle/>
          <a:p>
            <a:r>
              <a:rPr lang="en-US" sz="3200" b="1" u="sng" dirty="0">
                <a:solidFill>
                  <a:schemeClr val="tx1"/>
                </a:solidFill>
                <a:hlinkClick r:id="rId2" action="ppaction://hlinkfile"/>
              </a:rPr>
              <a:t>Primary Lymphoid Organs </a:t>
            </a:r>
            <a:r>
              <a:rPr lang="en-US" sz="3200" b="1" u="sng" dirty="0">
                <a:solidFill>
                  <a:schemeClr val="tx1"/>
                </a:solidFill>
              </a:rPr>
              <a:t>and Tissues</a:t>
            </a:r>
            <a:endParaRPr lang="en-US" sz="3200" dirty="0">
              <a:solidFill>
                <a:schemeClr val="tx1"/>
              </a:solidFill>
            </a:endParaRPr>
          </a:p>
        </p:txBody>
      </p:sp>
      <p:sp>
        <p:nvSpPr>
          <p:cNvPr id="3" name="Subtitle 2"/>
          <p:cNvSpPr>
            <a:spLocks noGrp="1"/>
          </p:cNvSpPr>
          <p:nvPr>
            <p:ph type="subTitle" idx="4294967295"/>
          </p:nvPr>
        </p:nvSpPr>
        <p:spPr>
          <a:xfrm>
            <a:off x="762000" y="1066800"/>
            <a:ext cx="7407275" cy="5334000"/>
          </a:xfrm>
        </p:spPr>
        <p:txBody>
          <a:bodyPr>
            <a:normAutofit/>
          </a:bodyPr>
          <a:lstStyle/>
          <a:p>
            <a:pPr algn="l">
              <a:buNone/>
            </a:pPr>
            <a:r>
              <a:rPr lang="en-US" b="1" u="sng" dirty="0">
                <a:solidFill>
                  <a:schemeClr val="tx1"/>
                </a:solidFill>
                <a:hlinkClick r:id="rId3" action="ppaction://hlinkfile"/>
              </a:rPr>
              <a:t>Thymus</a:t>
            </a:r>
            <a:endParaRPr lang="en-US" b="1" u="sng" dirty="0">
              <a:solidFill>
                <a:schemeClr val="tx1"/>
              </a:solidFill>
            </a:endParaRPr>
          </a:p>
          <a:p>
            <a:pPr algn="l">
              <a:buNone/>
            </a:pPr>
            <a:r>
              <a:rPr lang="en-US" dirty="0">
                <a:solidFill>
                  <a:schemeClr val="tx1"/>
                </a:solidFill>
              </a:rPr>
              <a:t>Thymus is a lymphoid organ located above the heart.</a:t>
            </a:r>
          </a:p>
          <a:p>
            <a:pPr algn="l">
              <a:buNone/>
            </a:pPr>
            <a:r>
              <a:rPr lang="en-US" dirty="0">
                <a:solidFill>
                  <a:schemeClr val="tx1"/>
                </a:solidFill>
              </a:rPr>
              <a:t>Precursor cells from the bone marrow migrate into the thymus to the outer cortex where they proliferate.</a:t>
            </a:r>
          </a:p>
          <a:p>
            <a:pPr algn="l">
              <a:buNone/>
            </a:pPr>
            <a:r>
              <a:rPr lang="en-US" dirty="0">
                <a:solidFill>
                  <a:schemeClr val="tx1"/>
                </a:solidFill>
              </a:rPr>
              <a:t> As they mature and </a:t>
            </a:r>
            <a:r>
              <a:rPr lang="en-US" u="sng" dirty="0">
                <a:solidFill>
                  <a:schemeClr val="tx1"/>
                </a:solidFill>
              </a:rPr>
              <a:t>acquire T cell surface markers</a:t>
            </a:r>
            <a:r>
              <a:rPr lang="en-US" dirty="0">
                <a:solidFill>
                  <a:schemeClr val="tx1"/>
                </a:solidFill>
              </a:rPr>
              <a:t>, they move to the inner cortex where approximately 90% die, possibly as part of the acquisition of immune tolerance. </a:t>
            </a:r>
          </a:p>
          <a:p>
            <a:pPr algn="l">
              <a:buNone/>
            </a:pPr>
            <a:r>
              <a:rPr lang="en-US" dirty="0">
                <a:solidFill>
                  <a:schemeClr val="tx1"/>
                </a:solidFill>
              </a:rPr>
              <a:t>The other 10% move into the medulla, become mature T cells, and enter the bloodstream.</a:t>
            </a:r>
          </a:p>
          <a:p>
            <a:pPr algn="l">
              <a:buNone/>
            </a:pPr>
            <a:endParaRPr lang="en-US" dirty="0">
              <a:solidFill>
                <a:schemeClr val="tx1"/>
              </a:solidFill>
            </a:endParaRPr>
          </a:p>
        </p:txBody>
      </p:sp>
      <p:sp>
        <p:nvSpPr>
          <p:cNvPr id="5" name="عنصر نائب للتاريخ 4"/>
          <p:cNvSpPr>
            <a:spLocks noGrp="1"/>
          </p:cNvSpPr>
          <p:nvPr>
            <p:ph type="dt" sz="half" idx="10"/>
          </p:nvPr>
        </p:nvSpPr>
        <p:spPr/>
        <p:txBody>
          <a:bodyPr/>
          <a:lstStyle/>
          <a:p>
            <a:fld id="{E1F2EC42-92FF-4F87-99DB-89005F3D26D6}" type="datetime1">
              <a:rPr lang="en-US" smtClean="0"/>
              <a:pPr/>
              <a:t>4/20/26</a:t>
            </a:fld>
            <a:endParaRPr lang="ar-SA"/>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838200" y="457200"/>
            <a:ext cx="7407275" cy="5867400"/>
          </a:xfrm>
        </p:spPr>
        <p:txBody>
          <a:bodyPr>
            <a:normAutofit/>
          </a:bodyPr>
          <a:lstStyle/>
          <a:p>
            <a:pPr algn="l">
              <a:buNone/>
            </a:pPr>
            <a:r>
              <a:rPr lang="en-US" b="1" u="sng" dirty="0">
                <a:hlinkClick r:id="rId2" action="ppaction://hlinkfile"/>
              </a:rPr>
              <a:t>Bone Marrow</a:t>
            </a:r>
            <a:endParaRPr lang="en-US" b="1" u="sng" dirty="0"/>
          </a:p>
          <a:p>
            <a:pPr algn="l">
              <a:buNone/>
            </a:pPr>
            <a:r>
              <a:rPr lang="en-US" dirty="0"/>
              <a:t>In mammals, the bone marrow is the site of B-cell maturation. </a:t>
            </a:r>
          </a:p>
          <a:p>
            <a:pPr algn="l">
              <a:buNone/>
            </a:pPr>
            <a:endParaRPr lang="en-US" dirty="0"/>
          </a:p>
          <a:p>
            <a:pPr algn="l">
              <a:buNone/>
            </a:pPr>
            <a:r>
              <a:rPr lang="en-US" dirty="0"/>
              <a:t>Like </a:t>
            </a:r>
            <a:r>
              <a:rPr lang="en-US" dirty="0" err="1"/>
              <a:t>thymic</a:t>
            </a:r>
            <a:r>
              <a:rPr lang="en-US" dirty="0"/>
              <a:t> selection during T-cell maturation, a selection process within the bone marrow eliminates B cells with self-reactive antibody receptors (the acquisition of tolerance).</a:t>
            </a:r>
          </a:p>
          <a:p>
            <a:pPr algn="l">
              <a:buNone/>
            </a:pPr>
            <a:endParaRPr lang="en-US" dirty="0"/>
          </a:p>
        </p:txBody>
      </p:sp>
      <p:sp>
        <p:nvSpPr>
          <p:cNvPr id="5" name="عنصر نائب للتاريخ 4"/>
          <p:cNvSpPr>
            <a:spLocks noGrp="1"/>
          </p:cNvSpPr>
          <p:nvPr>
            <p:ph type="dt" sz="half" idx="10"/>
          </p:nvPr>
        </p:nvSpPr>
        <p:spPr/>
        <p:txBody>
          <a:bodyPr/>
          <a:lstStyle/>
          <a:p>
            <a:fld id="{73614145-E78A-41A0-AB41-E885C1966661}" type="datetime1">
              <a:rPr lang="en-US" smtClean="0"/>
              <a:pPr/>
              <a:t>4/20/26</a:t>
            </a:fld>
            <a:endParaRPr lang="ar-SA"/>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09600" y="360363"/>
            <a:ext cx="8534400" cy="706437"/>
          </a:xfrm>
        </p:spPr>
        <p:txBody>
          <a:bodyPr>
            <a:normAutofit fontScale="90000"/>
          </a:bodyPr>
          <a:lstStyle/>
          <a:p>
            <a:r>
              <a:rPr lang="en-US" b="1" u="sng" dirty="0">
                <a:solidFill>
                  <a:schemeClr val="tx1"/>
                </a:solidFill>
                <a:hlinkClick r:id="rId2" action="ppaction://hlinkfile"/>
              </a:rPr>
              <a:t>Secondary Lymphoid Organ </a:t>
            </a:r>
            <a:r>
              <a:rPr lang="en-US" b="1" u="sng" dirty="0">
                <a:solidFill>
                  <a:schemeClr val="tx1"/>
                </a:solidFill>
              </a:rPr>
              <a:t>/ Tissue</a:t>
            </a:r>
            <a:endParaRPr lang="en-US" dirty="0">
              <a:solidFill>
                <a:schemeClr val="tx1"/>
              </a:solidFill>
            </a:endParaRPr>
          </a:p>
        </p:txBody>
      </p:sp>
      <p:sp>
        <p:nvSpPr>
          <p:cNvPr id="3" name="Subtitle 2"/>
          <p:cNvSpPr>
            <a:spLocks noGrp="1"/>
          </p:cNvSpPr>
          <p:nvPr>
            <p:ph type="subTitle" idx="4294967295"/>
          </p:nvPr>
        </p:nvSpPr>
        <p:spPr>
          <a:xfrm>
            <a:off x="609600" y="914400"/>
            <a:ext cx="7772400" cy="5715000"/>
          </a:xfrm>
        </p:spPr>
        <p:txBody>
          <a:bodyPr>
            <a:normAutofit fontScale="92500" lnSpcReduction="10000"/>
          </a:bodyPr>
          <a:lstStyle/>
          <a:p>
            <a:pPr algn="l">
              <a:buNone/>
            </a:pPr>
            <a:r>
              <a:rPr lang="en-US" u="sng" dirty="0">
                <a:solidFill>
                  <a:schemeClr val="tx1"/>
                </a:solidFill>
              </a:rPr>
              <a:t>The secondary organs or tissues </a:t>
            </a:r>
            <a:r>
              <a:rPr lang="en-US" dirty="0">
                <a:solidFill>
                  <a:schemeClr val="tx1"/>
                </a:solidFill>
              </a:rPr>
              <a:t>serve as areas where lymphocytes may encounter and bind antigen, where upon they proliferate and differentiate into fully mature, antigen-specific </a:t>
            </a:r>
            <a:r>
              <a:rPr lang="en-US" dirty="0" err="1">
                <a:solidFill>
                  <a:schemeClr val="tx1"/>
                </a:solidFill>
              </a:rPr>
              <a:t>effector</a:t>
            </a:r>
            <a:r>
              <a:rPr lang="en-US" dirty="0">
                <a:solidFill>
                  <a:schemeClr val="tx1"/>
                </a:solidFill>
              </a:rPr>
              <a:t> cells. (spleen, lymph nodes and mucosal-associated tissues </a:t>
            </a:r>
            <a:r>
              <a:rPr lang="en-US" dirty="0"/>
              <a:t>[</a:t>
            </a:r>
            <a:r>
              <a:rPr lang="en-US" dirty="0">
                <a:solidFill>
                  <a:schemeClr val="tx1"/>
                </a:solidFill>
              </a:rPr>
              <a:t>GALT (gut-associated lymphoid tissue), SALT (skin associated lymphoid tissues), tonsils, adenoids and Pyre's patches and MALT (mucosal associated lymphoid tissue).</a:t>
            </a:r>
          </a:p>
          <a:p>
            <a:pPr algn="l">
              <a:buNone/>
            </a:pPr>
            <a:endParaRPr lang="en-US" b="1" u="sng" dirty="0">
              <a:solidFill>
                <a:schemeClr val="tx1"/>
              </a:solidFill>
            </a:endParaRPr>
          </a:p>
          <a:p>
            <a:pPr algn="l">
              <a:buNone/>
            </a:pPr>
            <a:r>
              <a:rPr lang="en-US" b="1" u="sng" dirty="0">
                <a:solidFill>
                  <a:schemeClr val="tx1"/>
                </a:solidFill>
                <a:hlinkClick r:id="rId3" action="ppaction://hlinkfile"/>
              </a:rPr>
              <a:t>Spleen</a:t>
            </a:r>
            <a:endParaRPr lang="en-US" b="1" u="sng" dirty="0">
              <a:solidFill>
                <a:schemeClr val="tx1"/>
              </a:solidFill>
            </a:endParaRPr>
          </a:p>
          <a:p>
            <a:pPr algn="l">
              <a:buNone/>
            </a:pPr>
            <a:r>
              <a:rPr lang="en-US" dirty="0">
                <a:solidFill>
                  <a:schemeClr val="tx1"/>
                </a:solidFill>
              </a:rPr>
              <a:t>The spleen is the large secondary lymphoid organ located in the abdominal cavity. The spleen specializes in filtering the blood and trapping blood-borne microorganisms and antigens. </a:t>
            </a:r>
          </a:p>
          <a:p>
            <a:pPr algn="l">
              <a:buNone/>
            </a:pPr>
            <a:r>
              <a:rPr lang="en-US" dirty="0">
                <a:solidFill>
                  <a:schemeClr val="tx1"/>
                </a:solidFill>
              </a:rPr>
              <a:t>Once trapped by macrophages and </a:t>
            </a:r>
            <a:r>
              <a:rPr lang="en-US" dirty="0" err="1">
                <a:solidFill>
                  <a:schemeClr val="tx1"/>
                </a:solidFill>
              </a:rPr>
              <a:t>dendritic</a:t>
            </a:r>
            <a:r>
              <a:rPr lang="en-US" dirty="0">
                <a:solidFill>
                  <a:schemeClr val="tx1"/>
                </a:solidFill>
              </a:rPr>
              <a:t> cells, the pathogen is </a:t>
            </a:r>
            <a:r>
              <a:rPr lang="en-US" dirty="0" err="1">
                <a:solidFill>
                  <a:schemeClr val="tx1"/>
                </a:solidFill>
              </a:rPr>
              <a:t>phagocytosed</a:t>
            </a:r>
            <a:r>
              <a:rPr lang="en-US" dirty="0">
                <a:solidFill>
                  <a:schemeClr val="tx1"/>
                </a:solidFill>
              </a:rPr>
              <a:t> and antigens are presented to B and T cells, which become activated to carry out their immune functions.</a:t>
            </a:r>
          </a:p>
        </p:txBody>
      </p:sp>
      <p:sp>
        <p:nvSpPr>
          <p:cNvPr id="5" name="عنصر نائب للتاريخ 4"/>
          <p:cNvSpPr>
            <a:spLocks noGrp="1"/>
          </p:cNvSpPr>
          <p:nvPr>
            <p:ph type="dt" sz="half" idx="10"/>
          </p:nvPr>
        </p:nvSpPr>
        <p:spPr/>
        <p:txBody>
          <a:bodyPr/>
          <a:lstStyle/>
          <a:p>
            <a:fld id="{22B1E017-AD35-4131-AC8E-ABDC8A5271FB}" type="datetime1">
              <a:rPr lang="en-US" smtClean="0"/>
              <a:pPr/>
              <a:t>4/20/26</a:t>
            </a:fld>
            <a:endParaRPr lang="ar-SA"/>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914400" y="457200"/>
            <a:ext cx="7407275" cy="6096000"/>
          </a:xfrm>
        </p:spPr>
        <p:txBody>
          <a:bodyPr/>
          <a:lstStyle/>
          <a:p>
            <a:pPr algn="l">
              <a:buNone/>
            </a:pPr>
            <a:r>
              <a:rPr lang="en-US" b="1" dirty="0">
                <a:solidFill>
                  <a:schemeClr val="tx1"/>
                </a:solidFill>
              </a:rPr>
              <a:t>	</a:t>
            </a:r>
            <a:r>
              <a:rPr lang="en-US" b="1" dirty="0">
                <a:solidFill>
                  <a:schemeClr val="tx1"/>
                </a:solidFill>
                <a:hlinkClick r:id="rId2" action="ppaction://hlinkfile"/>
              </a:rPr>
              <a:t>Lymph nodes</a:t>
            </a:r>
            <a:endParaRPr lang="en-US" b="1" dirty="0">
              <a:solidFill>
                <a:schemeClr val="tx1"/>
              </a:solidFill>
            </a:endParaRPr>
          </a:p>
          <a:p>
            <a:pPr algn="l">
              <a:buNone/>
            </a:pPr>
            <a:r>
              <a:rPr lang="en-US" dirty="0">
                <a:solidFill>
                  <a:schemeClr val="tx1"/>
                </a:solidFill>
              </a:rPr>
              <a:t>Lymph nodes lie at the junctions of lymphatic vessels.</a:t>
            </a:r>
          </a:p>
          <a:p>
            <a:pPr algn="l">
              <a:buNone/>
            </a:pPr>
            <a:r>
              <a:rPr lang="en-US" dirty="0">
                <a:solidFill>
                  <a:schemeClr val="tx1"/>
                </a:solidFill>
              </a:rPr>
              <a:t>They filter out harmful microorganisms and antigens from the lymph; pathogens and antigens are trapped by </a:t>
            </a:r>
            <a:r>
              <a:rPr lang="en-US" dirty="0" err="1">
                <a:solidFill>
                  <a:schemeClr val="tx1"/>
                </a:solidFill>
              </a:rPr>
              <a:t>phagocytic</a:t>
            </a:r>
            <a:r>
              <a:rPr lang="en-US" dirty="0">
                <a:solidFill>
                  <a:schemeClr val="tx1"/>
                </a:solidFill>
              </a:rPr>
              <a:t> and </a:t>
            </a:r>
            <a:r>
              <a:rPr lang="en-US" dirty="0" err="1">
                <a:solidFill>
                  <a:schemeClr val="tx1"/>
                </a:solidFill>
              </a:rPr>
              <a:t>dendritic</a:t>
            </a:r>
            <a:r>
              <a:rPr lang="en-US" dirty="0">
                <a:solidFill>
                  <a:schemeClr val="tx1"/>
                </a:solidFill>
              </a:rPr>
              <a:t> cells. </a:t>
            </a:r>
          </a:p>
          <a:p>
            <a:pPr algn="l">
              <a:buNone/>
            </a:pPr>
            <a:endParaRPr lang="en-US" dirty="0">
              <a:solidFill>
                <a:schemeClr val="tx1"/>
              </a:solidFill>
            </a:endParaRPr>
          </a:p>
          <a:p>
            <a:pPr algn="l">
              <a:buNone/>
            </a:pPr>
            <a:r>
              <a:rPr lang="en-US" dirty="0">
                <a:solidFill>
                  <a:schemeClr val="tx1"/>
                </a:solidFill>
              </a:rPr>
              <a:t>Fixed macrophages then </a:t>
            </a:r>
            <a:r>
              <a:rPr lang="en-US" dirty="0" err="1">
                <a:solidFill>
                  <a:schemeClr val="tx1"/>
                </a:solidFill>
              </a:rPr>
              <a:t>phagocytose</a:t>
            </a:r>
            <a:r>
              <a:rPr lang="en-US" dirty="0">
                <a:solidFill>
                  <a:schemeClr val="tx1"/>
                </a:solidFill>
              </a:rPr>
              <a:t> the foreign material. It is within the lymph nodes that B cells proliferate into antibody-secreting </a:t>
            </a:r>
            <a:r>
              <a:rPr lang="en-US" b="1" dirty="0">
                <a:solidFill>
                  <a:schemeClr val="tx1"/>
                </a:solidFill>
              </a:rPr>
              <a:t>plasma cells. </a:t>
            </a:r>
          </a:p>
          <a:p>
            <a:pPr algn="l">
              <a:buNone/>
            </a:pPr>
            <a:endParaRPr lang="en-US" b="1" dirty="0">
              <a:solidFill>
                <a:schemeClr val="tx1"/>
              </a:solidFill>
            </a:endParaRPr>
          </a:p>
          <a:p>
            <a:pPr algn="l">
              <a:buNone/>
            </a:pPr>
            <a:r>
              <a:rPr lang="en-US" dirty="0" err="1">
                <a:solidFill>
                  <a:schemeClr val="tx1"/>
                </a:solidFill>
              </a:rPr>
              <a:t>Dendritic</a:t>
            </a:r>
            <a:r>
              <a:rPr lang="en-US" dirty="0">
                <a:solidFill>
                  <a:schemeClr val="tx1"/>
                </a:solidFill>
              </a:rPr>
              <a:t> and T cells are also found here; </a:t>
            </a:r>
            <a:r>
              <a:rPr lang="en-US" dirty="0" err="1">
                <a:solidFill>
                  <a:schemeClr val="tx1"/>
                </a:solidFill>
              </a:rPr>
              <a:t>dendritic</a:t>
            </a:r>
            <a:r>
              <a:rPr lang="en-US" dirty="0">
                <a:solidFill>
                  <a:schemeClr val="tx1"/>
                </a:solidFill>
              </a:rPr>
              <a:t> cells serve as antigen-presenting cells and T helper cells promote the B-cell immune response. </a:t>
            </a:r>
          </a:p>
          <a:p>
            <a:pPr algn="l">
              <a:buNone/>
            </a:pPr>
            <a:endParaRPr lang="en-US" dirty="0">
              <a:solidFill>
                <a:schemeClr val="tx1"/>
              </a:solidFill>
            </a:endParaRPr>
          </a:p>
        </p:txBody>
      </p:sp>
      <p:sp>
        <p:nvSpPr>
          <p:cNvPr id="5" name="عنصر نائب للتاريخ 4"/>
          <p:cNvSpPr>
            <a:spLocks noGrp="1"/>
          </p:cNvSpPr>
          <p:nvPr>
            <p:ph type="dt" sz="half" idx="10"/>
          </p:nvPr>
        </p:nvSpPr>
        <p:spPr/>
        <p:txBody>
          <a:bodyPr/>
          <a:lstStyle/>
          <a:p>
            <a:fld id="{C601EDB4-3E39-4D74-AED6-7696C0F8B0D5}" type="datetime1">
              <a:rPr lang="en-US" smtClean="0"/>
              <a:pPr/>
              <a:t>4/20/26</a:t>
            </a:fld>
            <a:endParaRPr lang="ar-SA"/>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85800" y="533400"/>
            <a:ext cx="3810000" cy="457200"/>
          </a:xfrm>
        </p:spPr>
        <p:txBody>
          <a:bodyPr>
            <a:normAutofit fontScale="90000"/>
          </a:bodyPr>
          <a:lstStyle/>
          <a:p>
            <a:pPr eaLnBrk="1" fontAlgn="auto" hangingPunct="1">
              <a:spcAft>
                <a:spcPts val="0"/>
              </a:spcAft>
              <a:defRPr/>
            </a:pPr>
            <a:br>
              <a:rPr lang="en-US" dirty="0">
                <a:solidFill>
                  <a:schemeClr val="tx1"/>
                </a:solidFill>
              </a:rPr>
            </a:br>
            <a:br>
              <a:rPr lang="en-US" dirty="0">
                <a:solidFill>
                  <a:schemeClr val="tx1"/>
                </a:solidFill>
              </a:rPr>
            </a:br>
            <a:endParaRPr lang="en-US" dirty="0">
              <a:solidFill>
                <a:schemeClr val="tx1"/>
              </a:solidFill>
            </a:endParaRPr>
          </a:p>
        </p:txBody>
      </p:sp>
      <p:sp>
        <p:nvSpPr>
          <p:cNvPr id="7171" name="Content Placeholder 5"/>
          <p:cNvSpPr>
            <a:spLocks noGrp="1"/>
          </p:cNvSpPr>
          <p:nvPr>
            <p:ph sz="quarter" idx="1"/>
          </p:nvPr>
        </p:nvSpPr>
        <p:spPr>
          <a:xfrm>
            <a:off x="609600" y="1066800"/>
            <a:ext cx="8229600" cy="5181600"/>
          </a:xfrm>
        </p:spPr>
        <p:txBody>
          <a:bodyPr>
            <a:normAutofit fontScale="92500" lnSpcReduction="10000"/>
          </a:bodyPr>
          <a:lstStyle/>
          <a:p>
            <a:pPr algn="l">
              <a:buNone/>
            </a:pPr>
            <a:r>
              <a:rPr lang="en-AU" dirty="0"/>
              <a:t>1. Hand out of Basic Immunology. </a:t>
            </a:r>
            <a:endParaRPr lang="en-US" dirty="0"/>
          </a:p>
          <a:p>
            <a:pPr algn="l">
              <a:buNone/>
            </a:pPr>
            <a:r>
              <a:rPr lang="en-AU" dirty="0"/>
              <a:t>2. </a:t>
            </a:r>
            <a:r>
              <a:rPr lang="en-AU" b="1" dirty="0"/>
              <a:t>Basic Immunology</a:t>
            </a:r>
            <a:r>
              <a:rPr lang="en-AU" dirty="0"/>
              <a:t>, Updated Edition 2006-2007: with STUDENT CONSULT Access (Paperback). By </a:t>
            </a:r>
            <a:r>
              <a:rPr lang="en-AU" dirty="0" err="1"/>
              <a:t>Abul</a:t>
            </a:r>
            <a:r>
              <a:rPr lang="en-AU" dirty="0"/>
              <a:t> K. Abbas, Andrew H. </a:t>
            </a:r>
            <a:r>
              <a:rPr lang="en-AU" dirty="0" err="1"/>
              <a:t>Lichtman</a:t>
            </a:r>
            <a:r>
              <a:rPr lang="en-AU" dirty="0"/>
              <a:t>.</a:t>
            </a:r>
            <a:endParaRPr lang="en-US" dirty="0"/>
          </a:p>
          <a:p>
            <a:pPr algn="l">
              <a:buNone/>
            </a:pPr>
            <a:r>
              <a:rPr lang="en-AU" dirty="0"/>
              <a:t>3</a:t>
            </a:r>
            <a:r>
              <a:rPr lang="en-AU" b="1" dirty="0"/>
              <a:t>. </a:t>
            </a:r>
            <a:r>
              <a:rPr lang="en-AU" dirty="0"/>
              <a:t>Immunology: With STUDENT CONSULT Online Access (Immunology (</a:t>
            </a:r>
            <a:r>
              <a:rPr lang="en-AU" dirty="0" err="1"/>
              <a:t>Roitt</a:t>
            </a:r>
            <a:r>
              <a:rPr lang="en-AU" dirty="0"/>
              <a:t>)) (Paperback). By David Male, Jonathan </a:t>
            </a:r>
            <a:r>
              <a:rPr lang="en-AU" dirty="0" err="1"/>
              <a:t>Brostoff</a:t>
            </a:r>
            <a:r>
              <a:rPr lang="en-AU" dirty="0"/>
              <a:t>, David Roth, Ivan </a:t>
            </a:r>
            <a:r>
              <a:rPr lang="en-AU" dirty="0" err="1"/>
              <a:t>Roitt</a:t>
            </a:r>
            <a:r>
              <a:rPr lang="en-AU" dirty="0"/>
              <a:t>. </a:t>
            </a:r>
            <a:endParaRPr lang="en-US" dirty="0"/>
          </a:p>
          <a:p>
            <a:pPr lvl="0" algn="l">
              <a:buNone/>
            </a:pPr>
            <a:r>
              <a:rPr lang="en-US" dirty="0" err="1"/>
              <a:t>Roilt</a:t>
            </a:r>
            <a:r>
              <a:rPr lang="en-US" dirty="0"/>
              <a:t>, I. </a:t>
            </a:r>
            <a:r>
              <a:rPr lang="en-US" b="1" dirty="0"/>
              <a:t>Essential immunology</a:t>
            </a:r>
            <a:r>
              <a:rPr lang="en-US" dirty="0"/>
              <a:t>. 9th Edition. USA. Blackwell Science Ltd. 1997. </a:t>
            </a:r>
          </a:p>
          <a:p>
            <a:pPr lvl="0" algn="l">
              <a:buNone/>
            </a:pPr>
            <a:r>
              <a:rPr lang="en-US" dirty="0" err="1"/>
              <a:t>Lydyard</a:t>
            </a:r>
            <a:r>
              <a:rPr lang="en-US" dirty="0"/>
              <a:t>, P., Whelan, Al and </a:t>
            </a:r>
            <a:r>
              <a:rPr lang="en-US" dirty="0" err="1"/>
              <a:t>Fasger</a:t>
            </a:r>
            <a:r>
              <a:rPr lang="en-US" dirty="0"/>
              <a:t>, </a:t>
            </a:r>
            <a:r>
              <a:rPr lang="en-US" dirty="0" err="1"/>
              <a:t>MlW</a:t>
            </a:r>
            <a:r>
              <a:rPr lang="en-US" dirty="0"/>
              <a:t>. </a:t>
            </a:r>
            <a:r>
              <a:rPr lang="en-US" b="1" dirty="0"/>
              <a:t>Instant notes in immunology</a:t>
            </a:r>
            <a:r>
              <a:rPr lang="en-US" dirty="0"/>
              <a:t>. 2nd Edition. USA. Garland Science/ BIOS Scientific Publishers Ltd.2004. </a:t>
            </a:r>
          </a:p>
          <a:p>
            <a:pPr algn="l">
              <a:buNone/>
            </a:pPr>
            <a:r>
              <a:rPr lang="en-US" sz="2800" dirty="0"/>
              <a:t>Immunology (Fourth Edition)- Eli </a:t>
            </a:r>
            <a:r>
              <a:rPr lang="en-US" sz="2800" dirty="0" err="1"/>
              <a:t>Benjamini</a:t>
            </a:r>
            <a:r>
              <a:rPr lang="en-US" sz="2800" dirty="0"/>
              <a:t>, Richard </a:t>
            </a:r>
            <a:r>
              <a:rPr lang="en-US" sz="2800" dirty="0" err="1"/>
              <a:t>Cico</a:t>
            </a:r>
            <a:r>
              <a:rPr lang="en-US" sz="2800" dirty="0"/>
              <a:t>, Geoffrey Sunshine</a:t>
            </a:r>
            <a:endParaRPr lang="en-US" dirty="0"/>
          </a:p>
        </p:txBody>
      </p:sp>
      <p:sp>
        <p:nvSpPr>
          <p:cNvPr id="4" name="Title 1"/>
          <p:cNvSpPr txBox="1">
            <a:spLocks/>
          </p:cNvSpPr>
          <p:nvPr/>
        </p:nvSpPr>
        <p:spPr>
          <a:xfrm>
            <a:off x="611560" y="260648"/>
            <a:ext cx="3593976" cy="808038"/>
          </a:xfrm>
          <a:prstGeom prst="rect">
            <a:avLst/>
          </a:prstGeom>
        </p:spPr>
        <p:txBody>
          <a:bodyPr bIns="91440" anchor="b" anchorCtr="0">
            <a:normAutofit fontScale="92500"/>
          </a:bodyPr>
          <a:lstStyle/>
          <a:p>
            <a:pPr algn="ctr">
              <a:spcBef>
                <a:spcPct val="0"/>
              </a:spcBef>
              <a:defRPr/>
            </a:pPr>
            <a:r>
              <a:rPr lang="en-US" sz="4000" dirty="0"/>
              <a:t>Suggested Reading</a:t>
            </a:r>
          </a:p>
        </p:txBody>
      </p:sp>
      <p:sp>
        <p:nvSpPr>
          <p:cNvPr id="6" name="عنصر نائب للتاريخ 5"/>
          <p:cNvSpPr>
            <a:spLocks noGrp="1"/>
          </p:cNvSpPr>
          <p:nvPr>
            <p:ph type="dt" sz="half" idx="10"/>
          </p:nvPr>
        </p:nvSpPr>
        <p:spPr/>
        <p:txBody>
          <a:bodyPr/>
          <a:lstStyle/>
          <a:p>
            <a:fld id="{93911E37-46AB-4AC6-A015-2482D9404C40}" type="datetime1">
              <a:rPr lang="en-US" smtClean="0"/>
              <a:pPr/>
              <a:t>4/20/26</a:t>
            </a:fld>
            <a:endParaRPr lang="ar-SA"/>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914400" y="404664"/>
            <a:ext cx="7772400" cy="5615136"/>
          </a:xfrm>
        </p:spPr>
        <p:txBody>
          <a:bodyPr/>
          <a:lstStyle/>
          <a:p>
            <a:pPr algn="l">
              <a:buNone/>
            </a:pPr>
            <a:r>
              <a:rPr lang="en-US" b="1" dirty="0"/>
              <a:t>Classification of infection according to its etiology:</a:t>
            </a:r>
            <a:endParaRPr lang="en-US" dirty="0"/>
          </a:p>
          <a:p>
            <a:pPr lvl="0" algn="l">
              <a:buNone/>
            </a:pPr>
            <a:r>
              <a:rPr lang="en-US" b="1" u="sng" dirty="0"/>
              <a:t>Primary infection</a:t>
            </a:r>
            <a:r>
              <a:rPr lang="en-US" b="1" dirty="0"/>
              <a:t> </a:t>
            </a:r>
            <a:r>
              <a:rPr lang="en-US" dirty="0"/>
              <a:t>------ due to one species of microorganism.</a:t>
            </a:r>
          </a:p>
          <a:p>
            <a:pPr lvl="0" algn="l">
              <a:buNone/>
            </a:pPr>
            <a:r>
              <a:rPr lang="en-US" b="1" u="sng" dirty="0"/>
              <a:t>Secondary infection</a:t>
            </a:r>
            <a:r>
              <a:rPr lang="en-US" b="1" dirty="0"/>
              <a:t> </a:t>
            </a:r>
            <a:r>
              <a:rPr lang="en-US" dirty="0"/>
              <a:t>----- if primary infection followed by infection of another microorganism e.g. </a:t>
            </a:r>
            <a:r>
              <a:rPr lang="en-US" i="1" dirty="0"/>
              <a:t>Staphylococcus aureus</a:t>
            </a:r>
            <a:r>
              <a:rPr lang="en-US" dirty="0"/>
              <a:t> and </a:t>
            </a:r>
            <a:r>
              <a:rPr lang="en-US" i="1" dirty="0"/>
              <a:t>Homophiles influenza</a:t>
            </a:r>
            <a:r>
              <a:rPr lang="en-US" dirty="0"/>
              <a:t>.</a:t>
            </a:r>
          </a:p>
          <a:p>
            <a:pPr lvl="0" algn="l">
              <a:buNone/>
            </a:pPr>
            <a:r>
              <a:rPr lang="en-US" b="1" u="sng" dirty="0"/>
              <a:t>Mixed infection</a:t>
            </a:r>
            <a:r>
              <a:rPr lang="en-US" b="1" dirty="0"/>
              <a:t> </a:t>
            </a:r>
            <a:r>
              <a:rPr lang="en-US" dirty="0"/>
              <a:t>------- due to presence of more than one species of microorganism and difficult to be diagnosed e.g. pneumonia.</a:t>
            </a:r>
          </a:p>
          <a:p>
            <a:pPr algn="l">
              <a:buNone/>
            </a:pPr>
            <a:r>
              <a:rPr lang="en-US" dirty="0"/>
              <a:t>The infection could be classified according to the site of infection (systematic) as respiratory tract infection and urinary tract infection………………etc.</a:t>
            </a:r>
          </a:p>
          <a:p>
            <a:pPr algn="l">
              <a:buNone/>
            </a:pPr>
            <a:endParaRPr lang="ar-SA" dirty="0"/>
          </a:p>
        </p:txBody>
      </p:sp>
      <p:sp>
        <p:nvSpPr>
          <p:cNvPr id="4" name="عنصر نائب للتاريخ 3"/>
          <p:cNvSpPr>
            <a:spLocks noGrp="1"/>
          </p:cNvSpPr>
          <p:nvPr>
            <p:ph type="dt" sz="half" idx="10"/>
          </p:nvPr>
        </p:nvSpPr>
        <p:spPr/>
        <p:txBody>
          <a:bodyPr/>
          <a:lstStyle/>
          <a:p>
            <a:fld id="{BD11D8A8-5F4C-4FC4-BB7F-407AEF42B105}" type="datetime1">
              <a:rPr lang="en-US" smtClean="0"/>
              <a:pPr/>
              <a:t>4/20/26</a:t>
            </a:fld>
            <a:endParaRPr lang="ar-SA"/>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914400" y="404664"/>
            <a:ext cx="7772400" cy="5615136"/>
          </a:xfrm>
        </p:spPr>
        <p:txBody>
          <a:bodyPr>
            <a:normAutofit fontScale="92500" lnSpcReduction="20000"/>
          </a:bodyPr>
          <a:lstStyle/>
          <a:p>
            <a:pPr algn="l">
              <a:buNone/>
            </a:pPr>
            <a:r>
              <a:rPr lang="en-US" b="1" dirty="0"/>
              <a:t>Transmission of infection:</a:t>
            </a:r>
            <a:endParaRPr lang="en-US" dirty="0"/>
          </a:p>
          <a:p>
            <a:pPr lvl="0" algn="l">
              <a:buNone/>
            </a:pPr>
            <a:r>
              <a:rPr lang="en-US" u="sng" dirty="0"/>
              <a:t>Directly:</a:t>
            </a:r>
            <a:r>
              <a:rPr lang="en-US" dirty="0"/>
              <a:t> by immediate contact e.g. venereal disease also exhaled droplet, scales, discharge, excreta and skin scars.</a:t>
            </a:r>
          </a:p>
          <a:p>
            <a:pPr lvl="0" algn="l">
              <a:buNone/>
            </a:pPr>
            <a:r>
              <a:rPr lang="en-US" u="sng" dirty="0"/>
              <a:t>Indirect:</a:t>
            </a:r>
            <a:r>
              <a:rPr lang="en-US" dirty="0"/>
              <a:t> insect can carry microorganism mechanically. This mechanical transmission for virus, </a:t>
            </a:r>
            <a:r>
              <a:rPr lang="en-US" dirty="0" err="1"/>
              <a:t>ricketsia</a:t>
            </a:r>
            <a:r>
              <a:rPr lang="en-US" dirty="0"/>
              <a:t> and some bacteria. </a:t>
            </a:r>
          </a:p>
          <a:p>
            <a:pPr algn="l">
              <a:buNone/>
            </a:pPr>
            <a:r>
              <a:rPr lang="en-US" b="1" dirty="0"/>
              <a:t>Why some diseases are infectious than others?</a:t>
            </a:r>
            <a:endParaRPr lang="en-US" dirty="0"/>
          </a:p>
          <a:p>
            <a:pPr algn="l">
              <a:buNone/>
            </a:pPr>
            <a:r>
              <a:rPr lang="en-US" dirty="0"/>
              <a:t>i.e. factors increase infectivity.</a:t>
            </a:r>
          </a:p>
          <a:p>
            <a:pPr algn="l">
              <a:buNone/>
            </a:pPr>
            <a:r>
              <a:rPr lang="en-US" dirty="0"/>
              <a:t>1- Spread of infective agent freely in the air and not destroyed.</a:t>
            </a:r>
          </a:p>
          <a:p>
            <a:pPr algn="l">
              <a:buNone/>
            </a:pPr>
            <a:r>
              <a:rPr lang="en-US" dirty="0"/>
              <a:t>2- Some parts of the body are more susceptible to be infected </a:t>
            </a:r>
          </a:p>
          <a:p>
            <a:pPr algn="l">
              <a:buNone/>
            </a:pPr>
            <a:r>
              <a:rPr lang="en-US" dirty="0"/>
              <a:t>e.g. Respiratory tract  more susceptible to infection while intact skin is less infected.</a:t>
            </a:r>
          </a:p>
          <a:p>
            <a:pPr algn="l">
              <a:buNone/>
            </a:pPr>
            <a:r>
              <a:rPr lang="en-US" dirty="0"/>
              <a:t>3- The number of microorganisms released and frequency or persistence of release.</a:t>
            </a:r>
          </a:p>
          <a:p>
            <a:pPr algn="l">
              <a:buNone/>
            </a:pPr>
            <a:r>
              <a:rPr lang="en-US" dirty="0"/>
              <a:t>4- The nature of the infective agent and its communicability which can vary between different strains of some pathogen.</a:t>
            </a:r>
          </a:p>
          <a:p>
            <a:pPr algn="l">
              <a:buNone/>
            </a:pPr>
            <a:endParaRPr lang="en-US" dirty="0"/>
          </a:p>
          <a:p>
            <a:pPr algn="l">
              <a:buNone/>
            </a:pPr>
            <a:endParaRPr lang="ar-SA" dirty="0"/>
          </a:p>
        </p:txBody>
      </p:sp>
      <p:sp>
        <p:nvSpPr>
          <p:cNvPr id="4" name="عنصر نائب للتاريخ 3"/>
          <p:cNvSpPr>
            <a:spLocks noGrp="1"/>
          </p:cNvSpPr>
          <p:nvPr>
            <p:ph type="dt" sz="half" idx="10"/>
          </p:nvPr>
        </p:nvSpPr>
        <p:spPr/>
        <p:txBody>
          <a:bodyPr/>
          <a:lstStyle/>
          <a:p>
            <a:fld id="{698CABC4-4A77-4B9F-82FD-9AB10AD7A855}" type="datetime1">
              <a:rPr lang="en-US" smtClean="0"/>
              <a:pPr/>
              <a:t>4/20/26</a:t>
            </a:fld>
            <a:endParaRPr lang="ar-SA"/>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914400" y="404664"/>
            <a:ext cx="7772400" cy="5615136"/>
          </a:xfrm>
        </p:spPr>
        <p:txBody>
          <a:bodyPr/>
          <a:lstStyle/>
          <a:p>
            <a:pPr algn="just" rtl="0">
              <a:buNone/>
            </a:pPr>
            <a:r>
              <a:rPr lang="en-US" b="1" u="sng" dirty="0" err="1"/>
              <a:t>Pathogenicity</a:t>
            </a:r>
            <a:r>
              <a:rPr lang="en-US" b="1" u="sng" dirty="0"/>
              <a:t>:</a:t>
            </a:r>
            <a:r>
              <a:rPr lang="en-US" b="1" dirty="0"/>
              <a:t> </a:t>
            </a:r>
            <a:r>
              <a:rPr lang="en-US" dirty="0"/>
              <a:t>is the ability to produce pathologic changes or disease.</a:t>
            </a:r>
          </a:p>
          <a:p>
            <a:pPr algn="just" rtl="0">
              <a:buNone/>
            </a:pPr>
            <a:endParaRPr lang="en-US" b="1" dirty="0"/>
          </a:p>
          <a:p>
            <a:pPr algn="just" rtl="0">
              <a:buNone/>
            </a:pPr>
            <a:r>
              <a:rPr lang="en-US" b="1" dirty="0"/>
              <a:t>	The success of a pathogen in spreading in a community depends on host and environmental factors </a:t>
            </a:r>
          </a:p>
          <a:p>
            <a:pPr algn="just" rtl="0"/>
            <a:r>
              <a:rPr lang="en-US" dirty="0"/>
              <a:t>    The immune status</a:t>
            </a:r>
          </a:p>
          <a:p>
            <a:pPr marL="514350" indent="-514350" algn="just" rtl="0"/>
            <a:r>
              <a:rPr lang="en-US" dirty="0"/>
              <a:t>Age and gender distribution.</a:t>
            </a:r>
          </a:p>
          <a:p>
            <a:pPr marL="514350" indent="-514350" algn="just" rtl="0"/>
            <a:r>
              <a:rPr lang="en-US" dirty="0"/>
              <a:t>General health condition of the population.</a:t>
            </a:r>
          </a:p>
          <a:p>
            <a:pPr marL="514350" indent="-514350" algn="just" rtl="0"/>
            <a:r>
              <a:rPr lang="en-US" dirty="0"/>
              <a:t>Concentration of the individuals in certain area.</a:t>
            </a:r>
          </a:p>
          <a:p>
            <a:pPr marL="514350" indent="-514350" algn="just" rtl="0"/>
            <a:r>
              <a:rPr lang="en-US" dirty="0"/>
              <a:t>Level of sanitation.</a:t>
            </a:r>
          </a:p>
          <a:p>
            <a:pPr algn="l">
              <a:buNone/>
            </a:pPr>
            <a:endParaRPr lang="ar-SA" dirty="0"/>
          </a:p>
        </p:txBody>
      </p:sp>
      <p:sp>
        <p:nvSpPr>
          <p:cNvPr id="4" name="عنصر نائب للتاريخ 3"/>
          <p:cNvSpPr>
            <a:spLocks noGrp="1"/>
          </p:cNvSpPr>
          <p:nvPr>
            <p:ph type="dt" sz="half" idx="10"/>
          </p:nvPr>
        </p:nvSpPr>
        <p:spPr/>
        <p:txBody>
          <a:bodyPr/>
          <a:lstStyle/>
          <a:p>
            <a:fld id="{DEE5F873-6750-43A2-9F8F-774E3A1F9CE1}" type="datetime1">
              <a:rPr lang="en-US" smtClean="0"/>
              <a:pPr/>
              <a:t>4/20/26</a:t>
            </a:fld>
            <a:endParaRPr lang="ar-SA"/>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914400" y="404664"/>
            <a:ext cx="7772400" cy="5615136"/>
          </a:xfrm>
        </p:spPr>
        <p:txBody>
          <a:bodyPr/>
          <a:lstStyle/>
          <a:p>
            <a:pPr algn="l" rtl="0"/>
            <a:r>
              <a:rPr lang="en-US" b="1" dirty="0" err="1"/>
              <a:t>Pyaemia</a:t>
            </a:r>
            <a:r>
              <a:rPr lang="en-US" b="1" dirty="0"/>
              <a:t>:</a:t>
            </a:r>
            <a:r>
              <a:rPr lang="en-US" dirty="0"/>
              <a:t> where pus is circulating in the blood and the microorganism make several abscesses in the body.</a:t>
            </a:r>
          </a:p>
          <a:p>
            <a:pPr algn="l" rtl="0">
              <a:buNone/>
            </a:pPr>
            <a:r>
              <a:rPr lang="en-US" dirty="0"/>
              <a:t> </a:t>
            </a:r>
          </a:p>
          <a:p>
            <a:pPr algn="l" rtl="0"/>
            <a:r>
              <a:rPr lang="en-US" b="1" dirty="0" err="1"/>
              <a:t>Bacteriumia</a:t>
            </a:r>
            <a:r>
              <a:rPr lang="en-US" b="1" dirty="0"/>
              <a:t>:</a:t>
            </a:r>
            <a:r>
              <a:rPr lang="en-US" dirty="0"/>
              <a:t> presence of the microorganism in the vascular or lymphatic system.</a:t>
            </a:r>
          </a:p>
          <a:p>
            <a:pPr algn="l" rtl="0">
              <a:buNone/>
            </a:pPr>
            <a:r>
              <a:rPr lang="en-US" dirty="0"/>
              <a:t> </a:t>
            </a:r>
          </a:p>
          <a:p>
            <a:pPr algn="l" rtl="0"/>
            <a:r>
              <a:rPr lang="en-US" b="1" dirty="0"/>
              <a:t>Septicemia:</a:t>
            </a:r>
            <a:r>
              <a:rPr lang="en-US" dirty="0"/>
              <a:t> it is infection accompanied by some symptoms as fever, rapid pulsation (tachycardia), edema, </a:t>
            </a:r>
            <a:r>
              <a:rPr lang="en-US" dirty="0" err="1"/>
              <a:t>petecheal</a:t>
            </a:r>
            <a:r>
              <a:rPr lang="en-US" dirty="0"/>
              <a:t> hemorrhage and some degenerative diseases.</a:t>
            </a:r>
          </a:p>
          <a:p>
            <a:pPr algn="l" rtl="0">
              <a:buNone/>
            </a:pPr>
            <a:endParaRPr lang="en-US" dirty="0"/>
          </a:p>
          <a:p>
            <a:pPr algn="l" rtl="0"/>
            <a:r>
              <a:rPr lang="en-US" b="1" dirty="0"/>
              <a:t>Toxemia:</a:t>
            </a:r>
            <a:r>
              <a:rPr lang="en-US" dirty="0"/>
              <a:t> presence of toxins in the blood and this toxins was liberated from the microorganism e.g. tetanus.</a:t>
            </a:r>
          </a:p>
          <a:p>
            <a:pPr algn="r" rtl="0">
              <a:buNone/>
            </a:pPr>
            <a:endParaRPr lang="ar-SA" dirty="0"/>
          </a:p>
        </p:txBody>
      </p:sp>
      <p:sp>
        <p:nvSpPr>
          <p:cNvPr id="4" name="عنصر نائب للتاريخ 3"/>
          <p:cNvSpPr>
            <a:spLocks noGrp="1"/>
          </p:cNvSpPr>
          <p:nvPr>
            <p:ph type="dt" sz="half" idx="10"/>
          </p:nvPr>
        </p:nvSpPr>
        <p:spPr/>
        <p:txBody>
          <a:bodyPr/>
          <a:lstStyle/>
          <a:p>
            <a:fld id="{3EF56653-B4F7-4823-8F50-B9464D3F7C6B}" type="datetime1">
              <a:rPr lang="en-US" smtClean="0"/>
              <a:pPr/>
              <a:t>4/20/26</a:t>
            </a:fld>
            <a:endParaRPr lang="ar-SA"/>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b="1" u="sng" dirty="0">
                <a:solidFill>
                  <a:schemeClr val="tx1"/>
                </a:solidFill>
              </a:rPr>
              <a:t>Immune system</a:t>
            </a:r>
            <a:endParaRPr lang="ar-SA" dirty="0">
              <a:solidFill>
                <a:schemeClr val="tx1"/>
              </a:solidFill>
            </a:endParaRPr>
          </a:p>
        </p:txBody>
      </p:sp>
      <p:sp>
        <p:nvSpPr>
          <p:cNvPr id="3" name="عنصر نائب للمحتوى 2"/>
          <p:cNvSpPr>
            <a:spLocks noGrp="1"/>
          </p:cNvSpPr>
          <p:nvPr>
            <p:ph sz="quarter" idx="1"/>
          </p:nvPr>
        </p:nvSpPr>
        <p:spPr/>
        <p:txBody>
          <a:bodyPr>
            <a:normAutofit fontScale="92500" lnSpcReduction="20000"/>
          </a:bodyPr>
          <a:lstStyle/>
          <a:p>
            <a:pPr algn="l" rtl="0"/>
            <a:r>
              <a:rPr lang="en-US" b="1" dirty="0"/>
              <a:t>Immune system </a:t>
            </a:r>
            <a:r>
              <a:rPr lang="en-US" dirty="0"/>
              <a:t>is composed of widely distributed cells, </a:t>
            </a:r>
            <a:r>
              <a:rPr lang="en-US" dirty="0">
                <a:hlinkClick r:id="rId2" action="ppaction://hlinkfile"/>
              </a:rPr>
              <a:t>tissues, and organs </a:t>
            </a:r>
            <a:r>
              <a:rPr lang="en-US" dirty="0"/>
              <a:t>that recognize foreign substances and microorganisms and react to neutralize or destroy them in addition to remembering them.</a:t>
            </a:r>
          </a:p>
          <a:p>
            <a:pPr algn="l" rtl="0"/>
            <a:endParaRPr lang="en-US" dirty="0"/>
          </a:p>
          <a:p>
            <a:pPr algn="l" rtl="0"/>
            <a:r>
              <a:rPr lang="en-US" b="1" dirty="0"/>
              <a:t>Immunity </a:t>
            </a:r>
            <a:r>
              <a:rPr lang="en-US" dirty="0"/>
              <a:t>[Latin </a:t>
            </a:r>
            <a:r>
              <a:rPr lang="en-US" i="1" dirty="0" err="1"/>
              <a:t>immunis</a:t>
            </a:r>
            <a:r>
              <a:rPr lang="en-US" i="1" dirty="0"/>
              <a:t>, </a:t>
            </a:r>
            <a:r>
              <a:rPr lang="en-US" dirty="0"/>
              <a:t>free of burden] refers to the general ability of a host to resist a particular infection or disease. </a:t>
            </a:r>
          </a:p>
          <a:p>
            <a:pPr algn="l" rtl="0">
              <a:buNone/>
            </a:pPr>
            <a:endParaRPr lang="en-US" dirty="0"/>
          </a:p>
          <a:p>
            <a:pPr algn="l" rtl="0"/>
            <a:r>
              <a:rPr lang="en-US" b="1" dirty="0"/>
              <a:t>Immunology </a:t>
            </a:r>
            <a:r>
              <a:rPr lang="en-US" dirty="0"/>
              <a:t>is the science that is concerned with immune responses to the foreign challenge and how these responses are used to resist infection. It includes the distinction between “self” and “</a:t>
            </a:r>
            <a:r>
              <a:rPr lang="en-US" dirty="0" err="1"/>
              <a:t>nonself</a:t>
            </a:r>
            <a:r>
              <a:rPr lang="en-US" dirty="0"/>
              <a:t>” and all the biological, chemical, and physical aspects of the immune response.</a:t>
            </a:r>
          </a:p>
          <a:p>
            <a:pPr algn="l" rtl="0">
              <a:buNone/>
            </a:pPr>
            <a:endParaRPr lang="en-US" dirty="0"/>
          </a:p>
        </p:txBody>
      </p:sp>
      <p:sp>
        <p:nvSpPr>
          <p:cNvPr id="4" name="عنصر نائب للتاريخ 3"/>
          <p:cNvSpPr>
            <a:spLocks noGrp="1"/>
          </p:cNvSpPr>
          <p:nvPr>
            <p:ph type="dt" sz="half" idx="10"/>
          </p:nvPr>
        </p:nvSpPr>
        <p:spPr/>
        <p:txBody>
          <a:bodyPr/>
          <a:lstStyle/>
          <a:p>
            <a:fld id="{8E73BA95-73DB-4A5E-8E1E-115C57EA9EC1}" type="datetime1">
              <a:rPr lang="en-US" smtClean="0"/>
              <a:pPr/>
              <a:t>4/20/26</a:t>
            </a:fld>
            <a:endParaRPr lang="ar-SA"/>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914400" y="404664"/>
            <a:ext cx="7772400" cy="5615136"/>
          </a:xfrm>
        </p:spPr>
        <p:txBody>
          <a:bodyPr>
            <a:normAutofit/>
          </a:bodyPr>
          <a:lstStyle/>
          <a:p>
            <a:pPr algn="just" rtl="0">
              <a:buNone/>
            </a:pPr>
            <a:r>
              <a:rPr lang="en-US" b="1" u="sng" dirty="0"/>
              <a:t>There are two fundamentally different types of immune responses to invading microorganisms and foreign material. </a:t>
            </a:r>
          </a:p>
          <a:p>
            <a:pPr algn="just" rtl="0"/>
            <a:r>
              <a:rPr lang="en-US" b="1" dirty="0"/>
              <a:t>Nonspecific immune response </a:t>
            </a:r>
            <a:r>
              <a:rPr lang="en-US" dirty="0"/>
              <a:t>is also known as </a:t>
            </a:r>
            <a:r>
              <a:rPr lang="en-US" b="1" dirty="0"/>
              <a:t>non </a:t>
            </a:r>
            <a:r>
              <a:rPr lang="en-US" b="1" dirty="0" err="1"/>
              <a:t>specificresistance</a:t>
            </a:r>
            <a:r>
              <a:rPr lang="en-US" b="1" dirty="0"/>
              <a:t> </a:t>
            </a:r>
            <a:r>
              <a:rPr lang="en-US" dirty="0"/>
              <a:t>and </a:t>
            </a:r>
            <a:r>
              <a:rPr lang="en-US" b="1" dirty="0"/>
              <a:t>innate </a:t>
            </a:r>
            <a:r>
              <a:rPr lang="en-US" dirty="0"/>
              <a:t>or </a:t>
            </a:r>
            <a:r>
              <a:rPr lang="en-US" b="1" dirty="0"/>
              <a:t>natural immunity:</a:t>
            </a:r>
          </a:p>
          <a:p>
            <a:pPr algn="just" rtl="0">
              <a:buNone/>
            </a:pPr>
            <a:r>
              <a:rPr lang="en-US" dirty="0"/>
              <a:t>	It offers resistance to any microorganism or foreign material encountered by the vertebrate host. It includes general mechanisms inherited as part of the innate structure and function of each animal, and acts as a first line of defense. The nonspecific immune response </a:t>
            </a:r>
            <a:r>
              <a:rPr lang="en-US" u="sng" dirty="0"/>
              <a:t>lacks immunological memory</a:t>
            </a:r>
            <a:r>
              <a:rPr lang="en-US" dirty="0"/>
              <a:t>, </a:t>
            </a:r>
            <a:r>
              <a:rPr lang="en-US" u="sng" dirty="0"/>
              <a:t>nonspecific responses </a:t>
            </a:r>
            <a:r>
              <a:rPr lang="en-US" dirty="0"/>
              <a:t>occur to the same extent each time a microorganism or foreign body is encountered.</a:t>
            </a:r>
          </a:p>
        </p:txBody>
      </p:sp>
      <p:sp>
        <p:nvSpPr>
          <p:cNvPr id="4" name="عنصر نائب للتاريخ 3"/>
          <p:cNvSpPr>
            <a:spLocks noGrp="1"/>
          </p:cNvSpPr>
          <p:nvPr>
            <p:ph type="dt" sz="half" idx="10"/>
          </p:nvPr>
        </p:nvSpPr>
        <p:spPr/>
        <p:txBody>
          <a:bodyPr/>
          <a:lstStyle/>
          <a:p>
            <a:fld id="{6B55B01B-26FF-4C92-B736-0DD388F2DD48}" type="datetime1">
              <a:rPr lang="en-US" smtClean="0"/>
              <a:pPr/>
              <a:t>4/20/26</a:t>
            </a:fld>
            <a:endParaRPr lang="ar-SA"/>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914400" y="404664"/>
            <a:ext cx="7772400" cy="5615136"/>
          </a:xfrm>
        </p:spPr>
        <p:txBody>
          <a:bodyPr>
            <a:normAutofit lnSpcReduction="10000"/>
          </a:bodyPr>
          <a:lstStyle/>
          <a:p>
            <a:pPr algn="just" rtl="0"/>
            <a:r>
              <a:rPr lang="en-US" dirty="0"/>
              <a:t>S</a:t>
            </a:r>
            <a:r>
              <a:rPr lang="en-US" b="1" dirty="0"/>
              <a:t>pecific immune responses </a:t>
            </a:r>
            <a:r>
              <a:rPr lang="en-US" dirty="0"/>
              <a:t>also known as </a:t>
            </a:r>
            <a:r>
              <a:rPr lang="en-US" b="1" dirty="0"/>
              <a:t>acquired </a:t>
            </a:r>
            <a:r>
              <a:rPr lang="en-US" dirty="0"/>
              <a:t>or </a:t>
            </a:r>
            <a:r>
              <a:rPr lang="en-US" b="1" dirty="0"/>
              <a:t>specific immunity.</a:t>
            </a:r>
            <a:endParaRPr lang="en-US" dirty="0"/>
          </a:p>
          <a:p>
            <a:pPr lvl="0" algn="just" rtl="0">
              <a:buNone/>
            </a:pPr>
            <a:r>
              <a:rPr lang="en-US" dirty="0"/>
              <a:t>	Resists for a particular foreign agent.</a:t>
            </a:r>
          </a:p>
          <a:p>
            <a:pPr lvl="0" algn="just" rtl="0">
              <a:buNone/>
            </a:pPr>
            <a:r>
              <a:rPr lang="en-US" dirty="0"/>
              <a:t>	Specific immune responses </a:t>
            </a:r>
            <a:r>
              <a:rPr lang="en-US" u="sng" dirty="0"/>
              <a:t>improve on repeated exposure </a:t>
            </a:r>
            <a:r>
              <a:rPr lang="en-US" dirty="0"/>
              <a:t>to foreign agents such as viruses, bacteria, and toxins. </a:t>
            </a:r>
          </a:p>
          <a:p>
            <a:pPr algn="l" rtl="0">
              <a:buNone/>
            </a:pPr>
            <a:r>
              <a:rPr lang="en-US" b="1" dirty="0"/>
              <a:t> </a:t>
            </a:r>
          </a:p>
          <a:p>
            <a:pPr algn="l" rtl="0"/>
            <a:r>
              <a:rPr lang="en-US" b="1" dirty="0">
                <a:hlinkClick r:id="rId2" action="ppaction://hlinkfile"/>
              </a:rPr>
              <a:t>Antigens</a:t>
            </a:r>
            <a:r>
              <a:rPr lang="en-US" dirty="0"/>
              <a:t> </a:t>
            </a:r>
            <a:r>
              <a:rPr lang="en-US" u="sng" dirty="0"/>
              <a:t>are substances that are recognized as foreign body and provoke immune responses</a:t>
            </a:r>
            <a:r>
              <a:rPr lang="en-US" dirty="0"/>
              <a:t>. The antigens cause specific cells to produce proteins called antibodies. Antibodies bind to it and inactivate it (specific antigen).</a:t>
            </a:r>
          </a:p>
          <a:p>
            <a:pPr algn="l" rtl="0">
              <a:buNone/>
            </a:pPr>
            <a:endParaRPr lang="en-US" dirty="0"/>
          </a:p>
          <a:p>
            <a:pPr algn="l" rtl="0">
              <a:buNone/>
            </a:pPr>
            <a:r>
              <a:rPr lang="en-US" dirty="0"/>
              <a:t>The nonspecific and specific responses usually work together to eliminate pathogenic microorganisms and other foreign agents.</a:t>
            </a:r>
          </a:p>
          <a:p>
            <a:pPr algn="r" rtl="0">
              <a:buNone/>
            </a:pPr>
            <a:endParaRPr lang="ar-SA" dirty="0"/>
          </a:p>
        </p:txBody>
      </p:sp>
      <p:sp>
        <p:nvSpPr>
          <p:cNvPr id="4" name="عنصر نائب للتاريخ 3"/>
          <p:cNvSpPr>
            <a:spLocks noGrp="1"/>
          </p:cNvSpPr>
          <p:nvPr>
            <p:ph type="dt" sz="half" idx="10"/>
          </p:nvPr>
        </p:nvSpPr>
        <p:spPr/>
        <p:txBody>
          <a:bodyPr/>
          <a:lstStyle/>
          <a:p>
            <a:fld id="{74C04900-E82F-4D49-81E5-8D19B9287AB5}" type="datetime1">
              <a:rPr lang="en-US" smtClean="0"/>
              <a:pPr/>
              <a:t>4/20/26</a:t>
            </a:fld>
            <a:endParaRPr lang="ar-SA"/>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وازنة">
  <a:themeElements>
    <a:clrScheme name="موازنة">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موازنة">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وازنة">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1556</TotalTime>
  <Words>1693</Words>
  <Application>Microsoft Macintosh PowerPoint</Application>
  <PresentationFormat>On-screen Show (4:3)</PresentationFormat>
  <Paragraphs>192</Paragraphs>
  <Slides>26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Calibri</vt:lpstr>
      <vt:lpstr>Franklin Gothic Book</vt:lpstr>
      <vt:lpstr>Perpetua</vt:lpstr>
      <vt:lpstr>Wingdings 2</vt:lpstr>
      <vt:lpstr>موازنة</vt:lpstr>
      <vt:lpstr>Basic concepts in Immunology </vt:lpstr>
      <vt:lpstr>Infection and disease</vt:lpstr>
      <vt:lpstr>PowerPoint Presentation</vt:lpstr>
      <vt:lpstr>PowerPoint Presentation</vt:lpstr>
      <vt:lpstr>PowerPoint Presentation</vt:lpstr>
      <vt:lpstr>PowerPoint Presentation</vt:lpstr>
      <vt:lpstr>Immune system</vt:lpstr>
      <vt:lpstr>PowerPoint Presentation</vt:lpstr>
      <vt:lpstr>PowerPoint Presentation</vt:lpstr>
      <vt:lpstr>Cells of the Immune System</vt:lpstr>
      <vt:lpstr>Component of immune system</vt:lpstr>
      <vt:lpstr>PowerPoint Presentation</vt:lpstr>
      <vt:lpstr>PowerPoint Presentation</vt:lpstr>
      <vt:lpstr>PowerPoint Presentation</vt:lpstr>
      <vt:lpstr>Basophiles</vt:lpstr>
      <vt:lpstr>Eosinophils</vt:lpstr>
      <vt:lpstr>Neutrophils</vt:lpstr>
      <vt:lpstr>PowerPoint Presentation</vt:lpstr>
      <vt:lpstr>Mast cells</vt:lpstr>
      <vt:lpstr>Dendritic cells</vt:lpstr>
      <vt:lpstr>Organs and Tissues of the Immune System</vt:lpstr>
      <vt:lpstr>Primary Lymphoid Organs and Tissues</vt:lpstr>
      <vt:lpstr>PowerPoint Presentation</vt:lpstr>
      <vt:lpstr>Secondary Lymphoid Organ / Tissue</vt:lpstr>
      <vt:lpstr>PowerPoint Presentation</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concepts in Immunology</dc:title>
  <dc:creator>user</dc:creator>
  <cp:lastModifiedBy>Microsoft Office User</cp:lastModifiedBy>
  <cp:revision>14</cp:revision>
  <dcterms:created xsi:type="dcterms:W3CDTF">2016-09-24T08:15:38Z</dcterms:created>
  <dcterms:modified xsi:type="dcterms:W3CDTF">2026-04-20T06:08:46Z</dcterms:modified>
</cp:coreProperties>
</file>