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5" r:id="rId1"/>
  </p:sldMasterIdLst>
  <p:notesMasterIdLst>
    <p:notesMasterId r:id="rId14"/>
  </p:notesMasterIdLst>
  <p:sldIdLst>
    <p:sldId id="28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099300" cy="10234613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90" autoAdjust="0"/>
    <p:restoredTop sz="94632" autoAdjust="0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A23F291-F0A6-4CFD-BD77-E552ACC2548B}" type="datetimeFigureOut">
              <a:rPr lang="en-US"/>
              <a:pPr>
                <a:defRPr/>
              </a:pPr>
              <a:t>4/12/26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CB60A3D-B144-49CE-82F2-F79AD571F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540179-F7B9-4136-BDB8-C783152104F6}" type="datetime1">
              <a:rPr lang="en-US" smtClean="0"/>
              <a:t>4/12/26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E63418-BC49-47C3-AEED-28DEEE07FA41}" type="datetime1">
              <a:rPr lang="en-US" smtClean="0"/>
              <a:t>4/12/26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C3E60E-A307-494A-9834-A216C72877E4}" type="datetime1">
              <a:rPr lang="en-US" smtClean="0"/>
              <a:t>4/12/26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93A49E-1812-429D-87FB-B22ABED05CB4}" type="datetime1">
              <a:rPr lang="en-US" smtClean="0"/>
              <a:t>4/12/26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EC4383-0567-49DD-897A-7B7A4CA1E9ED}" type="datetime1">
              <a:rPr lang="en-US" smtClean="0"/>
              <a:t>4/12/26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AE9750-4AAE-4DAF-903D-7B27BC38866E}" type="datetime1">
              <a:rPr lang="en-US" smtClean="0"/>
              <a:t>4/12/26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38A147-C8C0-476F-A87B-610E2A2ADDDA}" type="datetime1">
              <a:rPr lang="en-US" smtClean="0"/>
              <a:t>4/12/26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2482D-D1DE-4DF4-B95F-54B1B120B0FB}" type="datetime1">
              <a:rPr lang="en-US" smtClean="0"/>
              <a:t>4/12/26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AAC85-EE3C-4A37-AF21-AD26405323D4}" type="datetime1">
              <a:rPr lang="en-US" smtClean="0"/>
              <a:t>4/12/26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1A0F32-6ACC-48CC-9F78-F80F9E35EAD9}" type="datetime1">
              <a:rPr lang="en-US" smtClean="0"/>
              <a:t>4/12/26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EA1E99-BBA7-4BE7-B04B-43C2E8AA67C3}" type="datetime1">
              <a:rPr lang="en-US" smtClean="0"/>
              <a:t>4/12/26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4B06EAB-4E46-4B7E-9EB2-26095C65D3F9}" type="datetime1">
              <a:rPr lang="en-US" smtClean="0"/>
              <a:t>4/12/26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Basic Immunology by Dr. Abouelhag</a:t>
            </a:r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4AABEB5A-1106-47F7-9670-64F3082AD292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19672" y="404664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Innate Immunity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Physical and Mechanical Barriers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2550" y="3257689"/>
            <a:ext cx="71730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By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Abouelhag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H. A.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Professor of Microbiology and Immunology, Microbiology and Immunology Dept., National Research Centre,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Dokki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Egypt</a:t>
            </a:r>
          </a:p>
        </p:txBody>
      </p: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F7567-672C-4034-ACCC-2489587675FE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627784" y="332656"/>
            <a:ext cx="4521696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Genitourinary Tract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10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4339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714348" y="2000240"/>
            <a:ext cx="7772400" cy="4071937"/>
          </a:xfrm>
        </p:spPr>
        <p:txBody>
          <a:bodyPr>
            <a:normAutofit lnSpcReduction="10000"/>
          </a:bodyPr>
          <a:lstStyle/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Urine has a low pH.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Uric acid.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Hippuric acid.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Hypotonic effect of kidney medulla.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Flushing.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Distance barrier.</a:t>
            </a:r>
          </a:p>
          <a:p>
            <a:pPr marL="493713" indent="-457200" algn="l" rtl="0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AutoNum type="arabicPeriod"/>
            </a:pPr>
            <a:r>
              <a:rPr lang="en-US">
                <a:cs typeface="Tahoma" pitchFamily="34" charset="0"/>
              </a:rPr>
              <a:t>sAb  in cervical mucus.</a:t>
            </a:r>
            <a:endParaRPr lang="ar-SA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F66039-0B23-4C21-9D2C-7D2B7B14A950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211960" y="332656"/>
            <a:ext cx="1425352" cy="868958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Eyes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11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5363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467544" y="1714500"/>
            <a:ext cx="7304856" cy="4643438"/>
          </a:xfrm>
        </p:spPr>
        <p:txBody>
          <a:bodyPr/>
          <a:lstStyle/>
          <a:p>
            <a:pPr marL="493713" indent="-457200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1. Continuous flushing.</a:t>
            </a:r>
          </a:p>
          <a:p>
            <a:pPr marL="493713" indent="-457200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2. Tears contain                  large amounts of </a:t>
            </a:r>
            <a:r>
              <a:rPr lang="en-US" dirty="0" err="1">
                <a:solidFill>
                  <a:srgbClr val="FF0000"/>
                </a:solidFill>
                <a:cs typeface="Tahoma" pitchFamily="34" charset="0"/>
              </a:rPr>
              <a:t>lysozyme</a:t>
            </a:r>
            <a:r>
              <a:rPr lang="en-US" dirty="0">
                <a:cs typeface="Tahoma" pitchFamily="34" charset="0"/>
              </a:rPr>
              <a:t>.</a:t>
            </a:r>
          </a:p>
          <a:p>
            <a:pPr marL="493713" indent="-457200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                                          </a:t>
            </a:r>
            <a:r>
              <a:rPr lang="en-US" dirty="0" err="1">
                <a:solidFill>
                  <a:srgbClr val="FF0000"/>
                </a:solidFill>
                <a:cs typeface="Tahoma" pitchFamily="34" charset="0"/>
              </a:rPr>
              <a:t>lactoferrin</a:t>
            </a:r>
            <a:r>
              <a:rPr lang="en-US" dirty="0">
                <a:cs typeface="Tahoma" pitchFamily="34" charset="0"/>
              </a:rPr>
              <a:t>.</a:t>
            </a:r>
          </a:p>
          <a:p>
            <a:pPr marL="493713" indent="-457200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                                           </a:t>
            </a:r>
            <a:r>
              <a:rPr lang="en-US" dirty="0" err="1">
                <a:solidFill>
                  <a:srgbClr val="FF0000"/>
                </a:solidFill>
                <a:cs typeface="Tahoma" pitchFamily="34" charset="0"/>
              </a:rPr>
              <a:t>sIgA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.</a:t>
            </a:r>
            <a:endParaRPr lang="en-US" i="1" dirty="0">
              <a:solidFill>
                <a:srgbClr val="FF0000"/>
              </a:solidFill>
              <a:cs typeface="Tahoma" pitchFamily="34" charset="0"/>
            </a:endParaRPr>
          </a:p>
          <a:p>
            <a:pPr marL="493713" indent="-457200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	Thus it provide a chemical as well as physical protection.</a:t>
            </a:r>
            <a:endParaRPr lang="ar-SA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00298" y="2348880"/>
            <a:ext cx="1207606" cy="8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>
            <a:off x="2483768" y="2348880"/>
            <a:ext cx="1152128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>
            <a:off x="2411760" y="2348880"/>
            <a:ext cx="1296144" cy="86409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434853-3012-44C4-8813-97C0CB6E9D18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  <p:transition spd="med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771800" y="260648"/>
            <a:ext cx="4089648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Chemical barriers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12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6387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1000100" y="1500174"/>
            <a:ext cx="7772400" cy="5000625"/>
          </a:xfrm>
        </p:spPr>
        <p:txBody>
          <a:bodyPr/>
          <a:lstStyle/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1- 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Gastric juice</a:t>
            </a:r>
            <a:r>
              <a:rPr lang="en-US" sz="2400" b="1" dirty="0">
                <a:cs typeface="Tahoma" pitchFamily="34" charset="0"/>
              </a:rPr>
              <a:t>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2- 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Salivary 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glycoproteins</a:t>
            </a:r>
            <a:r>
              <a:rPr lang="en-US" sz="2400" b="1" dirty="0">
                <a:cs typeface="Tahoma" pitchFamily="34" charset="0"/>
              </a:rPr>
              <a:t>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3- 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Lyzozymes</a:t>
            </a:r>
            <a:r>
              <a:rPr lang="en-US" sz="2400" b="1" dirty="0">
                <a:cs typeface="Tahoma" pitchFamily="34" charset="0"/>
              </a:rPr>
              <a:t>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4- 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Olic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 acid </a:t>
            </a:r>
            <a:r>
              <a:rPr lang="en-US" sz="2400" dirty="0">
                <a:cs typeface="Tahoma" pitchFamily="34" charset="0"/>
              </a:rPr>
              <a:t>from the skin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5- 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Urea</a:t>
            </a:r>
            <a:r>
              <a:rPr lang="en-US" sz="2400" b="1" dirty="0">
                <a:cs typeface="Tahoma" pitchFamily="34" charset="0"/>
              </a:rPr>
              <a:t> </a:t>
            </a:r>
            <a:r>
              <a:rPr lang="en-US" sz="2400" dirty="0">
                <a:cs typeface="Tahoma" pitchFamily="34" charset="0"/>
              </a:rPr>
              <a:t>in urine.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6- 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Bacteriocins</a:t>
            </a:r>
            <a:r>
              <a:rPr lang="en-US" sz="2400" b="1" dirty="0">
                <a:cs typeface="Tahoma" pitchFamily="34" charset="0"/>
              </a:rPr>
              <a:t> </a:t>
            </a:r>
            <a:r>
              <a:rPr lang="en-US" sz="2400" dirty="0">
                <a:cs typeface="Tahoma" pitchFamily="34" charset="0"/>
              </a:rPr>
              <a:t>like (</a:t>
            </a:r>
            <a:r>
              <a:rPr lang="en-US" sz="2400" dirty="0" err="1">
                <a:cs typeface="Tahoma" pitchFamily="34" charset="0"/>
              </a:rPr>
              <a:t>Colicin</a:t>
            </a:r>
            <a:r>
              <a:rPr lang="en-US" sz="2400" dirty="0">
                <a:cs typeface="Tahoma" pitchFamily="34" charset="0"/>
              </a:rPr>
              <a:t> from </a:t>
            </a:r>
            <a:r>
              <a:rPr lang="en-US" sz="2400" i="1" dirty="0" err="1">
                <a:cs typeface="Tahoma" pitchFamily="34" charset="0"/>
              </a:rPr>
              <a:t>E.coli</a:t>
            </a:r>
            <a:r>
              <a:rPr lang="en-US" sz="2400" dirty="0">
                <a:cs typeface="Tahoma" pitchFamily="34" charset="0"/>
              </a:rPr>
              <a:t> and </a:t>
            </a:r>
            <a:r>
              <a:rPr lang="en-US" sz="2400" dirty="0" err="1">
                <a:cs typeface="Tahoma" pitchFamily="34" charset="0"/>
              </a:rPr>
              <a:t>Staphylococcin</a:t>
            </a:r>
            <a:r>
              <a:rPr lang="en-US" sz="2400" dirty="0">
                <a:cs typeface="Tahoma" pitchFamily="34" charset="0"/>
              </a:rPr>
              <a:t> from </a:t>
            </a:r>
            <a:r>
              <a:rPr lang="en-US" sz="2400" i="1" dirty="0">
                <a:cs typeface="Tahoma" pitchFamily="34" charset="0"/>
              </a:rPr>
              <a:t>Staphylococcus</a:t>
            </a:r>
            <a:r>
              <a:rPr lang="en-US" sz="2400" dirty="0">
                <a:cs typeface="Tahoma" pitchFamily="34" charset="0"/>
              </a:rPr>
              <a:t>).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7- </a:t>
            </a:r>
            <a:r>
              <a:rPr lang="el-GR" sz="2400" b="1" dirty="0">
                <a:solidFill>
                  <a:srgbClr val="0070C0"/>
                </a:solidFill>
                <a:cs typeface="Tahoma" pitchFamily="34" charset="0"/>
              </a:rPr>
              <a:t>β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-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Lysin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cs typeface="Tahoma" pitchFamily="34" charset="0"/>
              </a:rPr>
              <a:t>present in blood platelets </a:t>
            </a:r>
            <a:r>
              <a:rPr lang="en-US" sz="2400" dirty="0">
                <a:cs typeface="Tahoma" pitchFamily="34" charset="0"/>
              </a:rPr>
              <a:t>and it able to destroy the plasma </a:t>
            </a:r>
            <a:r>
              <a:rPr lang="en-US" sz="2400" dirty="0">
                <a:solidFill>
                  <a:srgbClr val="FF0000"/>
                </a:solidFill>
                <a:cs typeface="Tahoma" pitchFamily="34" charset="0"/>
              </a:rPr>
              <a:t>membrane</a:t>
            </a:r>
            <a:r>
              <a:rPr lang="en-US" sz="2400" dirty="0">
                <a:cs typeface="Tahoma" pitchFamily="34" charset="0"/>
              </a:rPr>
              <a:t> of M.O.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8- 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Leukins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9- </a:t>
            </a:r>
            <a:r>
              <a:rPr lang="en-US" sz="2400" b="1" dirty="0" err="1">
                <a:solidFill>
                  <a:srgbClr val="0070C0"/>
                </a:solidFill>
                <a:cs typeface="Tahoma" pitchFamily="34" charset="0"/>
              </a:rPr>
              <a:t>Phagocytin</a:t>
            </a:r>
            <a:r>
              <a:rPr lang="en-US" sz="2400" b="1" dirty="0">
                <a:cs typeface="Tahoma" pitchFamily="34" charset="0"/>
              </a:rPr>
              <a:t>.</a:t>
            </a:r>
          </a:p>
          <a:p>
            <a:pPr marL="36513" algn="just" rtl="0" eaLnBrk="1" hangingPunct="1">
              <a:spcBef>
                <a:spcPct val="0"/>
              </a:spcBef>
              <a:buNone/>
            </a:pPr>
            <a:r>
              <a:rPr lang="en-US" sz="2400" dirty="0">
                <a:cs typeface="Tahoma" pitchFamily="34" charset="0"/>
              </a:rPr>
              <a:t>10- </a:t>
            </a:r>
            <a:r>
              <a:rPr lang="en-US" sz="2400" b="1" dirty="0">
                <a:solidFill>
                  <a:srgbClr val="0070C0"/>
                </a:solidFill>
                <a:cs typeface="Tahoma" pitchFamily="34" charset="0"/>
              </a:rPr>
              <a:t>Prostatic antibacterial factor</a:t>
            </a:r>
            <a:r>
              <a:rPr lang="en-US" sz="2400" dirty="0">
                <a:cs typeface="Tahoma" pitchFamily="34" charset="0"/>
              </a:rPr>
              <a:t>.</a:t>
            </a:r>
            <a:endParaRPr lang="ar-SA" sz="2400" dirty="0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E3C57-7DC9-4959-AE5C-984D7865FA9F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6513" indent="-274320" algn="ctr" rtl="1">
              <a:spcBef>
                <a:spcPts val="0"/>
              </a:spcBef>
              <a:buClr>
                <a:schemeClr val="accent1"/>
              </a:buClr>
              <a:buSzPct val="85000"/>
              <a:defRPr/>
            </a:pPr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Physical and Mechanical Barriers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2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513" algn="l" eaLnBrk="1" hangingPunct="1">
              <a:spcBef>
                <a:spcPct val="0"/>
              </a:spcBef>
            </a:pPr>
            <a:r>
              <a:rPr lang="en-US" sz="3200" b="1" dirty="0">
                <a:solidFill>
                  <a:schemeClr val="tx1"/>
                </a:solidFill>
                <a:cs typeface="Tahoma" pitchFamily="34" charset="0"/>
              </a:rPr>
              <a:t>Skin: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cs typeface="Tahoma" pitchFamily="34" charset="0"/>
              </a:rPr>
              <a:t>keratinocytes</a:t>
            </a: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.</a:t>
            </a:r>
            <a:endParaRPr lang="en-US" dirty="0">
              <a:solidFill>
                <a:schemeClr val="tx1"/>
              </a:solidFill>
              <a:cs typeface="Tahoma" pitchFamily="34" charset="0"/>
            </a:endParaRP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2. Continuous shedding of the outer epithelial cells.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3. Relative dryness of the skin slows microbial growth.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4. Mild acidity (pH 5 to 6).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5. The normal skin microbiota acts antagonistically against many pathogens.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6. Sebum oil liberated from the (sebaceous) glands.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en-US" b="1" dirty="0">
                <a:solidFill>
                  <a:schemeClr val="tx1"/>
                </a:solidFill>
                <a:cs typeface="Tahoma" pitchFamily="34" charset="0"/>
              </a:rPr>
              <a:t>7. Normal washing by humans continually removes microorganisms.</a:t>
            </a:r>
            <a:r>
              <a:rPr lang="ar-SA" b="1" dirty="0">
                <a:solidFill>
                  <a:schemeClr val="tx1"/>
                </a:solidFill>
              </a:rPr>
              <a:t>    </a:t>
            </a:r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A44750-0995-45D1-BC0F-346B8661BE41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3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838200" y="642938"/>
            <a:ext cx="8305800" cy="5786437"/>
          </a:xfrm>
        </p:spPr>
        <p:txBody>
          <a:bodyPr>
            <a:normAutofit/>
          </a:bodyPr>
          <a:lstStyle/>
          <a:p>
            <a:pPr marL="36513" algn="ctr" rtl="1">
              <a:spcBef>
                <a:spcPts val="0"/>
              </a:spcBef>
              <a:buNone/>
              <a:defRPr/>
            </a:pPr>
            <a:r>
              <a:rPr lang="en-US" sz="36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Tahoma" pitchFamily="34" charset="0"/>
              </a:rPr>
              <a:t>skin-associated lymphoid tissue (SALT)</a:t>
            </a:r>
            <a:endParaRPr lang="ar-SA" sz="3600" i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endParaRPr lang="en-US" b="1" dirty="0">
              <a:solidFill>
                <a:schemeClr val="tx1"/>
              </a:solidFill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cs typeface="Tahoma" pitchFamily="34" charset="0"/>
              </a:rPr>
              <a:t>1- Langerhans cell         Phagocytose the Ag         Migrate to the nearby L.N.            Differentiate into interdegetating dendritic cell              Presenting the Ag on its surface to nearby T cell.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endParaRPr lang="en-US" sz="2400" b="1" dirty="0">
              <a:solidFill>
                <a:schemeClr val="tx1"/>
              </a:solidFill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endParaRPr lang="en-US" sz="2400" b="1" dirty="0">
              <a:solidFill>
                <a:schemeClr val="tx1"/>
              </a:solidFill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cs typeface="Tahoma" pitchFamily="34" charset="0"/>
              </a:rPr>
              <a:t>2- Intraepidermal lymphocyte: act like T lymphocyte by destroy the Ag.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endParaRPr lang="en-US" sz="2400" b="1" dirty="0">
              <a:solidFill>
                <a:schemeClr val="tx1"/>
              </a:solidFill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endParaRPr lang="en-US" sz="2400" b="1" dirty="0">
              <a:solidFill>
                <a:schemeClr val="tx1"/>
              </a:solidFill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cs typeface="Tahoma" pitchFamily="34" charset="0"/>
              </a:rPr>
              <a:t>3- Large No. of macrophages.  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4" name="سهم إلى اليمين 3"/>
          <p:cNvSpPr/>
          <p:nvPr/>
        </p:nvSpPr>
        <p:spPr>
          <a:xfrm>
            <a:off x="3322971" y="1686807"/>
            <a:ext cx="497786" cy="2419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5" name="سهم إلى اليمين 4"/>
          <p:cNvSpPr/>
          <p:nvPr/>
        </p:nvSpPr>
        <p:spPr>
          <a:xfrm>
            <a:off x="6519639" y="1705340"/>
            <a:ext cx="428625" cy="2419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6" name="سهم إلى اليمين 5"/>
          <p:cNvSpPr/>
          <p:nvPr/>
        </p:nvSpPr>
        <p:spPr>
          <a:xfrm>
            <a:off x="2483768" y="2087236"/>
            <a:ext cx="571500" cy="2070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سهم إلى اليمين 6"/>
          <p:cNvSpPr/>
          <p:nvPr/>
        </p:nvSpPr>
        <p:spPr>
          <a:xfrm>
            <a:off x="1547664" y="2420888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>
              <a:solidFill>
                <a:schemeClr val="tx1"/>
              </a:solidFill>
            </a:endParaRP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15E676-926D-4312-A353-D7EE99BA2997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88" y="571500"/>
            <a:ext cx="5500687" cy="563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</a:t>
            </a:r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5859F1-B0E1-4C1D-AD8F-CC5D6A74FE10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  <p:transition spd="med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5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218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642910" y="1500174"/>
            <a:ext cx="7772400" cy="4929188"/>
          </a:xfrm>
        </p:spPr>
        <p:txBody>
          <a:bodyPr>
            <a:normAutofit fontScale="92500"/>
          </a:bodyPr>
          <a:lstStyle/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1. cervical mucus.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2. Prostatic fluid.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3. Tears.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4. </a:t>
            </a:r>
            <a:r>
              <a:rPr lang="en-US" b="1" dirty="0" err="1">
                <a:cs typeface="Tahoma" pitchFamily="34" charset="0"/>
              </a:rPr>
              <a:t>lysozyme</a:t>
            </a:r>
            <a:r>
              <a:rPr lang="en-US" b="1" dirty="0">
                <a:cs typeface="Tahoma" pitchFamily="34" charset="0"/>
              </a:rPr>
              <a:t> (</a:t>
            </a:r>
            <a:r>
              <a:rPr lang="en-US" b="1" dirty="0" err="1">
                <a:cs typeface="Tahoma" pitchFamily="34" charset="0"/>
              </a:rPr>
              <a:t>muramidase</a:t>
            </a:r>
            <a:r>
              <a:rPr lang="en-US" b="1" dirty="0">
                <a:cs typeface="Tahoma" pitchFamily="34" charset="0"/>
              </a:rPr>
              <a:t>), </a:t>
            </a:r>
            <a:r>
              <a:rPr lang="en-US" dirty="0">
                <a:cs typeface="Tahoma" pitchFamily="34" charset="0"/>
              </a:rPr>
              <a:t>an enzyme that lyses   bacteria by hydrolyzing the (1→4) bond connecting N-</a:t>
            </a:r>
            <a:r>
              <a:rPr lang="en-US" dirty="0" err="1">
                <a:cs typeface="Tahoma" pitchFamily="34" charset="0"/>
              </a:rPr>
              <a:t>acetylmuramic</a:t>
            </a:r>
            <a:r>
              <a:rPr lang="en-US" dirty="0">
                <a:cs typeface="Tahoma" pitchFamily="34" charset="0"/>
              </a:rPr>
              <a:t> acid and N-</a:t>
            </a:r>
            <a:r>
              <a:rPr lang="en-US" dirty="0" err="1">
                <a:cs typeface="Tahoma" pitchFamily="34" charset="0"/>
              </a:rPr>
              <a:t>acetylglucosamine</a:t>
            </a:r>
            <a:r>
              <a:rPr lang="en-US" dirty="0">
                <a:cs typeface="Tahoma" pitchFamily="34" charset="0"/>
              </a:rPr>
              <a:t> in the  bacterial cell wall (</a:t>
            </a:r>
            <a:r>
              <a:rPr lang="en-US" dirty="0" err="1">
                <a:cs typeface="Tahoma" pitchFamily="34" charset="0"/>
              </a:rPr>
              <a:t>peptidoglycan</a:t>
            </a:r>
            <a:r>
              <a:rPr lang="en-US" dirty="0">
                <a:cs typeface="Tahoma" pitchFamily="34" charset="0"/>
              </a:rPr>
              <a:t>) in Gram-positive bacteria.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5. </a:t>
            </a:r>
            <a:r>
              <a:rPr lang="en-US" b="1" dirty="0" err="1">
                <a:cs typeface="Tahoma" pitchFamily="34" charset="0"/>
              </a:rPr>
              <a:t>Lactoferrin</a:t>
            </a:r>
            <a:r>
              <a:rPr lang="en-US" b="1" dirty="0">
                <a:cs typeface="Tahoma" pitchFamily="34" charset="0"/>
              </a:rPr>
              <a:t>: </a:t>
            </a:r>
            <a:r>
              <a:rPr lang="en-US" dirty="0">
                <a:cs typeface="Tahoma" pitchFamily="34" charset="0"/>
              </a:rPr>
              <a:t>it is specific immune proteins. </a:t>
            </a:r>
            <a:r>
              <a:rPr lang="en-US" dirty="0" err="1">
                <a:cs typeface="Tahoma" pitchFamily="34" charset="0"/>
              </a:rPr>
              <a:t>Lactoferrin</a:t>
            </a:r>
            <a:r>
              <a:rPr lang="en-US" dirty="0">
                <a:cs typeface="Tahoma" pitchFamily="34" charset="0"/>
              </a:rPr>
              <a:t> is released by activated macrophages and PMNs. It sequesters iron from the plasma. This sequestration reduces the amount of iron available to invading microbial pathogens and limits their ability to multiply. 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6. </a:t>
            </a:r>
            <a:r>
              <a:rPr lang="en-US" b="1" dirty="0" err="1">
                <a:cs typeface="Tahoma" pitchFamily="34" charset="0"/>
              </a:rPr>
              <a:t>lactoperoxidase</a:t>
            </a:r>
            <a:r>
              <a:rPr lang="en-US" dirty="0">
                <a:cs typeface="Tahoma" pitchFamily="34" charset="0"/>
              </a:rPr>
              <a:t>, an enzyme that produces superoxide radicals.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686587" y="692696"/>
            <a:ext cx="42033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Tahoma" pitchFamily="34" charset="0"/>
              </a:rPr>
              <a:t>Mucous Membranes</a:t>
            </a:r>
            <a:endParaRPr lang="ar-SA" sz="3600" i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Tahoma" pitchFamily="34" charset="0"/>
            </a:endParaRP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119732-FC40-48D9-81FA-DF5F6FCA9D49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914400" y="585762"/>
            <a:ext cx="7772400" cy="831875"/>
          </a:xfrm>
        </p:spPr>
        <p:txBody>
          <a:bodyPr>
            <a:noAutofit/>
          </a:bodyPr>
          <a:lstStyle/>
          <a:p>
            <a:pPr algn="ctr" eaLnBrk="1" hangingPunct="1"/>
            <a:b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</a:br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mucosal-associated lymphoid tissue</a:t>
            </a:r>
            <a:endParaRPr lang="ar-SA" sz="36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6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0243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857224" y="1714488"/>
            <a:ext cx="7772400" cy="4643438"/>
          </a:xfrm>
        </p:spPr>
        <p:txBody>
          <a:bodyPr>
            <a:normAutofit fontScale="92500" lnSpcReduction="10000"/>
          </a:bodyPr>
          <a:lstStyle/>
          <a:p>
            <a:pPr marL="36513" algn="l" rtl="0" eaLnBrk="1" hangingPunct="1">
              <a:spcBef>
                <a:spcPct val="0"/>
              </a:spcBef>
            </a:pPr>
            <a:r>
              <a:rPr lang="en-US" b="1" dirty="0">
                <a:cs typeface="Tahoma" pitchFamily="34" charset="0"/>
              </a:rPr>
              <a:t>M cell:</a:t>
            </a:r>
            <a:r>
              <a:rPr lang="en-US" b="1" i="1" dirty="0">
                <a:cs typeface="Tahoma" pitchFamily="34" charset="0"/>
              </a:rPr>
              <a:t> </a:t>
            </a:r>
            <a:r>
              <a:rPr lang="en-US" i="1" dirty="0">
                <a:cs typeface="Tahoma" pitchFamily="34" charset="0"/>
              </a:rPr>
              <a:t>M cell does not have the brush border or </a:t>
            </a:r>
            <a:r>
              <a:rPr lang="en-US" i="1" dirty="0" err="1">
                <a:cs typeface="Tahoma" pitchFamily="34" charset="0"/>
              </a:rPr>
              <a:t>microvilli</a:t>
            </a:r>
            <a:r>
              <a:rPr lang="en-US" i="1" dirty="0">
                <a:cs typeface="Tahoma" pitchFamily="34" charset="0"/>
              </a:rPr>
              <a:t>,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i="1" dirty="0">
                <a:cs typeface="Tahoma" pitchFamily="34" charset="0"/>
              </a:rPr>
              <a:t>found on adjacent columnar epithelial cells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i="1" dirty="0">
                <a:cs typeface="Tahoma" pitchFamily="34" charset="0"/>
              </a:rPr>
              <a:t>but does have a large pocket containing B cells, T cells, and macrophages. </a:t>
            </a:r>
          </a:p>
          <a:p>
            <a:pPr marL="36513" algn="l" rtl="0" eaLnBrk="1" hangingPunct="1">
              <a:spcBef>
                <a:spcPct val="0"/>
              </a:spcBef>
            </a:pPr>
            <a:r>
              <a:rPr lang="en-US" dirty="0">
                <a:solidFill>
                  <a:srgbClr val="0070C0"/>
                </a:solidFill>
                <a:cs typeface="Tahoma" pitchFamily="34" charset="0"/>
              </a:rPr>
              <a:t>When an antigen contacts the M cell, it is phagocytosed and released into the pocket Macrophages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             </a:t>
            </a:r>
            <a:r>
              <a:rPr lang="en-US" dirty="0">
                <a:cs typeface="Tahoma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engulf the antigen or pathogen and try to destroy it. </a:t>
            </a:r>
          </a:p>
          <a:p>
            <a:pPr marL="36513">
              <a:spcBef>
                <a:spcPct val="0"/>
              </a:spcBef>
            </a:pPr>
            <a:r>
              <a:rPr lang="en-US" dirty="0">
                <a:solidFill>
                  <a:srgbClr val="FFC000"/>
                </a:solidFill>
                <a:cs typeface="Tahoma" pitchFamily="34" charset="0"/>
              </a:rPr>
              <a:t>An M cell also can phagocytose an antigen and transport it to a cluster of cells called an organized lymphoid follicle</a:t>
            </a:r>
            <a:r>
              <a:rPr lang="en-US" i="1" dirty="0">
                <a:solidFill>
                  <a:srgbClr val="FFC000"/>
                </a:solidFill>
                <a:cs typeface="Tahoma" pitchFamily="34" charset="0"/>
              </a:rPr>
              <a:t>.  </a:t>
            </a:r>
            <a:r>
              <a:rPr lang="en-US" dirty="0">
                <a:solidFill>
                  <a:srgbClr val="FFC000"/>
                </a:solidFill>
                <a:cs typeface="Tahoma" pitchFamily="34" charset="0"/>
              </a:rPr>
              <a:t>The B cells within this follicle recognize the antigen</a:t>
            </a:r>
            <a:r>
              <a:rPr lang="en-US" dirty="0">
                <a:cs typeface="Tahoma" pitchFamily="34" charset="0"/>
              </a:rPr>
              <a:t>               </a:t>
            </a:r>
            <a:r>
              <a:rPr lang="en-US" dirty="0">
                <a:solidFill>
                  <a:srgbClr val="FF0000"/>
                </a:solidFill>
                <a:cs typeface="Tahoma" pitchFamily="34" charset="0"/>
              </a:rPr>
              <a:t>mature into plasma cells </a:t>
            </a:r>
            <a:r>
              <a:rPr lang="en-US" dirty="0">
                <a:cs typeface="Tahoma" pitchFamily="34" charset="0"/>
              </a:rPr>
              <a:t>                  </a:t>
            </a:r>
            <a:r>
              <a:rPr lang="en-US" dirty="0">
                <a:solidFill>
                  <a:srgbClr val="00B050"/>
                </a:solidFill>
                <a:cs typeface="Tahoma" pitchFamily="34" charset="0"/>
              </a:rPr>
              <a:t>leave the follicle and secrete a class of antibody called secretory IgA (</a:t>
            </a:r>
            <a:r>
              <a:rPr lang="en-US" dirty="0" err="1">
                <a:solidFill>
                  <a:srgbClr val="00B050"/>
                </a:solidFill>
                <a:cs typeface="Tahoma" pitchFamily="34" charset="0"/>
              </a:rPr>
              <a:t>sIgA</a:t>
            </a:r>
            <a:r>
              <a:rPr lang="en-US" dirty="0">
                <a:solidFill>
                  <a:srgbClr val="00B050"/>
                </a:solidFill>
                <a:cs typeface="Tahoma" pitchFamily="34" charset="0"/>
              </a:rPr>
              <a:t>)</a:t>
            </a:r>
            <a:r>
              <a:rPr lang="en-US" dirty="0">
                <a:cs typeface="Tahoma" pitchFamily="34" charset="0"/>
              </a:rPr>
              <a:t>                 </a:t>
            </a:r>
            <a:r>
              <a:rPr lang="en-US" dirty="0" err="1">
                <a:solidFill>
                  <a:srgbClr val="00B0F0"/>
                </a:solidFill>
                <a:cs typeface="Tahoma" pitchFamily="34" charset="0"/>
              </a:rPr>
              <a:t>sIgA</a:t>
            </a:r>
            <a:r>
              <a:rPr lang="en-US" dirty="0">
                <a:solidFill>
                  <a:srgbClr val="00B0F0"/>
                </a:solidFill>
                <a:cs typeface="Tahoma" pitchFamily="34" charset="0"/>
              </a:rPr>
              <a:t> is then transported into the lumen of the gut where it interacts with the antigen that caused its production.</a:t>
            </a:r>
            <a:endParaRPr lang="ar-SA" dirty="0">
              <a:solidFill>
                <a:srgbClr val="00B0F0"/>
              </a:solidFill>
            </a:endParaRPr>
          </a:p>
          <a:p>
            <a:pPr marL="36513" algn="l" rtl="0" eaLnBrk="1" hangingPunct="1">
              <a:spcBef>
                <a:spcPct val="0"/>
              </a:spcBef>
            </a:pPr>
            <a:endParaRPr lang="ar-SA" dirty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5436096" y="458112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>
            <a:off x="1619672" y="494116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>
            <a:off x="5148064" y="3284984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>
            <a:off x="4067944" y="5229200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عنصر نائب للتاريخ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50A98-B1DC-45F2-9362-3DDE8B3B0756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38" y="357188"/>
            <a:ext cx="4857750" cy="6215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7</a:t>
            </a:r>
            <a:endParaRPr lang="ar-SA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A6FC3-6B8B-4CB5-BCF6-0C5B902807B9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483768" y="764704"/>
            <a:ext cx="4608512" cy="652934"/>
          </a:xfrm>
        </p:spPr>
        <p:txBody>
          <a:bodyPr>
            <a:noAutofit/>
          </a:bodyPr>
          <a:lstStyle/>
          <a:p>
            <a:pPr algn="ctr" rtl="0" eaLnBrk="1" hangingPunct="1"/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Respiratory System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</a:t>
            </a:r>
            <a:endParaRPr lang="ar-SA" dirty="0"/>
          </a:p>
        </p:txBody>
      </p:sp>
      <p:sp>
        <p:nvSpPr>
          <p:cNvPr id="12291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500034" y="1928802"/>
            <a:ext cx="7772400" cy="4286270"/>
          </a:xfrm>
        </p:spPr>
        <p:txBody>
          <a:bodyPr>
            <a:noAutofit/>
          </a:bodyPr>
          <a:lstStyle/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1. </a:t>
            </a:r>
            <a:r>
              <a:rPr lang="en-US" sz="2400" b="1" i="1" u="sng" dirty="0">
                <a:solidFill>
                  <a:srgbClr val="FF0000"/>
                </a:solidFill>
              </a:rPr>
              <a:t>The cilia </a:t>
            </a:r>
            <a:r>
              <a:rPr lang="en-US" sz="2400" dirty="0"/>
              <a:t>in the nasal cavity beat toward the pharynx, so that mucus with its trapped microorganisms is moved toward the mouth and expelled.</a:t>
            </a:r>
          </a:p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2. </a:t>
            </a:r>
            <a:r>
              <a:rPr lang="en-US" sz="2400" b="1" i="1" u="sng" dirty="0">
                <a:solidFill>
                  <a:srgbClr val="FF0000"/>
                </a:solidFill>
              </a:rPr>
              <a:t>Humidification of the air </a:t>
            </a:r>
            <a:r>
              <a:rPr lang="en-US" sz="2400" dirty="0"/>
              <a:t>within the nasal cavity causes many hygroscopic microorganisms to swell and aids the phagocytic process.</a:t>
            </a:r>
          </a:p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3. </a:t>
            </a:r>
            <a:r>
              <a:rPr lang="en-US" sz="2400" b="1" i="1" u="sng" dirty="0">
                <a:solidFill>
                  <a:srgbClr val="FF0000"/>
                </a:solidFill>
              </a:rPr>
              <a:t>The mucociliary blanket </a:t>
            </a:r>
            <a:r>
              <a:rPr lang="en-US" sz="2400" dirty="0"/>
              <a:t>of the respiratory epithelium traps microorganisms less than 10 µm in diameter.</a:t>
            </a:r>
          </a:p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4. </a:t>
            </a:r>
            <a:r>
              <a:rPr lang="en-US" sz="2400" b="1" i="1" u="sng" dirty="0">
                <a:solidFill>
                  <a:srgbClr val="FF0000"/>
                </a:solidFill>
              </a:rPr>
              <a:t>Coughing and sneezing reflexes.</a:t>
            </a:r>
          </a:p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5. </a:t>
            </a:r>
            <a:r>
              <a:rPr lang="en-US" sz="2400" b="1" i="1" u="sng" dirty="0">
                <a:solidFill>
                  <a:srgbClr val="FF0000"/>
                </a:solidFill>
              </a:rPr>
              <a:t>Salivation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also washes microorganisms from the mouth and nasopharyngeal areas into the stomach.</a:t>
            </a:r>
          </a:p>
          <a:p>
            <a:pPr marL="36513" algn="just" rtl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400" b="1" dirty="0"/>
              <a:t>5. </a:t>
            </a:r>
            <a:r>
              <a:rPr lang="en-US" sz="2400" b="1" i="1" u="sng" dirty="0">
                <a:solidFill>
                  <a:srgbClr val="FF0000"/>
                </a:solidFill>
              </a:rPr>
              <a:t>Alveolar macrophages: </a:t>
            </a:r>
            <a:r>
              <a:rPr lang="en-US" sz="2400" dirty="0"/>
              <a:t>These cells can ingest and kill most bacteria by phagocytosis.</a:t>
            </a:r>
            <a:endParaRPr lang="ar-SA" sz="2400" dirty="0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4E66FC-D8D5-44CD-ABD2-9FE16813ECC6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2195736" y="642944"/>
            <a:ext cx="4809728" cy="688696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Gastrointestinal Tract</a:t>
            </a:r>
            <a:endParaRPr lang="ar-SA" sz="36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9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3315" name="عنوان فرعي 1"/>
          <p:cNvSpPr>
            <a:spLocks noGrp="1"/>
          </p:cNvSpPr>
          <p:nvPr>
            <p:ph type="subTitle" idx="4294967295"/>
          </p:nvPr>
        </p:nvSpPr>
        <p:spPr>
          <a:xfrm>
            <a:off x="571472" y="2500306"/>
            <a:ext cx="7772400" cy="3714750"/>
          </a:xfrm>
        </p:spPr>
        <p:txBody>
          <a:bodyPr>
            <a:normAutofit/>
          </a:bodyPr>
          <a:lstStyle/>
          <a:p>
            <a:pPr marL="36513" algn="l" eaLnBrk="1" hangingPunct="1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1. 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Gastric juice</a:t>
            </a:r>
            <a:r>
              <a:rPr lang="en-US" b="1" dirty="0">
                <a:cs typeface="Tahoma" pitchFamily="34" charset="0"/>
              </a:rPr>
              <a:t>.</a:t>
            </a:r>
          </a:p>
          <a:p>
            <a:pPr marL="36513" algn="l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cs typeface="Tahoma" pitchFamily="34" charset="0"/>
              </a:rPr>
              <a:t>Pancereatic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 enzymes</a:t>
            </a:r>
            <a:r>
              <a:rPr lang="en-US" b="1" dirty="0">
                <a:cs typeface="Tahoma" pitchFamily="34" charset="0"/>
              </a:rPr>
              <a:t>.</a:t>
            </a:r>
          </a:p>
          <a:p>
            <a:pPr marL="36513" algn="l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3. 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Bile</a:t>
            </a:r>
            <a:r>
              <a:rPr lang="en-US" b="1" dirty="0">
                <a:cs typeface="Tahoma" pitchFamily="34" charset="0"/>
              </a:rPr>
              <a:t>.</a:t>
            </a:r>
          </a:p>
          <a:p>
            <a:pPr marL="36513" algn="l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4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. Peristaltic movement</a:t>
            </a:r>
            <a:r>
              <a:rPr lang="en-US" b="1" dirty="0">
                <a:cs typeface="Tahoma" pitchFamily="34" charset="0"/>
              </a:rPr>
              <a:t>.</a:t>
            </a: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b="1" dirty="0">
                <a:cs typeface="Tahoma" pitchFamily="34" charset="0"/>
              </a:rPr>
              <a:t>5. </a:t>
            </a:r>
            <a:r>
              <a:rPr lang="en-US" b="1" dirty="0">
                <a:solidFill>
                  <a:srgbClr val="FF0000"/>
                </a:solidFill>
                <a:cs typeface="Tahoma" pitchFamily="34" charset="0"/>
              </a:rPr>
              <a:t>Intestinal </a:t>
            </a:r>
            <a:r>
              <a:rPr lang="en-US" b="1" dirty="0" err="1">
                <a:solidFill>
                  <a:srgbClr val="FF0000"/>
                </a:solidFill>
                <a:cs typeface="Tahoma" pitchFamily="34" charset="0"/>
              </a:rPr>
              <a:t>microbiota</a:t>
            </a:r>
            <a:r>
              <a:rPr lang="en-US" b="1" dirty="0">
                <a:cs typeface="Tahoma" pitchFamily="34" charset="0"/>
              </a:rPr>
              <a:t> </a:t>
            </a:r>
            <a:r>
              <a:rPr lang="en-US" dirty="0">
                <a:cs typeface="Tahoma" pitchFamily="34" charset="0"/>
              </a:rPr>
              <a:t>            	  Bacteriocins</a:t>
            </a:r>
          </a:p>
          <a:p>
            <a:pPr marL="36513" algn="l" rtl="0" eaLnBrk="1" hangingPunct="1">
              <a:spcBef>
                <a:spcPct val="0"/>
              </a:spcBef>
            </a:pPr>
            <a:endParaRPr lang="en-US" dirty="0">
              <a:cs typeface="Tahoma" pitchFamily="34" charset="0"/>
            </a:endParaRPr>
          </a:p>
          <a:p>
            <a:pPr marL="36513" algn="l" rtl="0" eaLnBrk="1" hangingPunct="1">
              <a:spcBef>
                <a:spcPct val="0"/>
              </a:spcBef>
              <a:buNone/>
            </a:pPr>
            <a:r>
              <a:rPr lang="en-US" dirty="0">
                <a:cs typeface="Tahoma" pitchFamily="34" charset="0"/>
              </a:rPr>
              <a:t>                                                               Compete for nutrition </a:t>
            </a:r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4283968" y="4365104"/>
            <a:ext cx="1000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بشكل مرفق 6"/>
          <p:cNvCxnSpPr/>
          <p:nvPr/>
        </p:nvCxnSpPr>
        <p:spPr>
          <a:xfrm>
            <a:off x="4283968" y="4509120"/>
            <a:ext cx="1000125" cy="64293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172EC4-1DBB-452F-BE6D-912F4B7C798A}" type="datetime1">
              <a:rPr lang="en-US" smtClean="0"/>
              <a:t>4/12/26</a:t>
            </a:fld>
            <a:endParaRPr lang="ar-S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1101</TotalTime>
  <Words>660</Words>
  <Application>Microsoft Macintosh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Franklin Gothic Book</vt:lpstr>
      <vt:lpstr>Perpetua</vt:lpstr>
      <vt:lpstr>Times New Roman</vt:lpstr>
      <vt:lpstr>Wingdings 2</vt:lpstr>
      <vt:lpstr>Equity</vt:lpstr>
      <vt:lpstr>PowerPoint Presentation</vt:lpstr>
      <vt:lpstr>Physical and Mechanical Barriers</vt:lpstr>
      <vt:lpstr>PowerPoint Presentation</vt:lpstr>
      <vt:lpstr>PowerPoint Presentation</vt:lpstr>
      <vt:lpstr>PowerPoint Presentation</vt:lpstr>
      <vt:lpstr> mucosal-associated lymphoid tissue</vt:lpstr>
      <vt:lpstr>PowerPoint Presentation</vt:lpstr>
      <vt:lpstr>Respiratory System</vt:lpstr>
      <vt:lpstr>Gastrointestinal Tract</vt:lpstr>
      <vt:lpstr>Genitourinary Tract</vt:lpstr>
      <vt:lpstr>Eyes</vt:lpstr>
      <vt:lpstr>Chemical barriers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and Mechanical Barriers</dc:title>
  <dc:creator>Dr. Hussien</dc:creator>
  <cp:lastModifiedBy>Microsoft Office User</cp:lastModifiedBy>
  <cp:revision>82</cp:revision>
  <dcterms:modified xsi:type="dcterms:W3CDTF">2026-04-12T17:25:57Z</dcterms:modified>
</cp:coreProperties>
</file>